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458" r:id="rId6"/>
    <p:sldId id="462" r:id="rId7"/>
    <p:sldId id="423" r:id="rId8"/>
    <p:sldId id="484" r:id="rId9"/>
    <p:sldId id="486" r:id="rId10"/>
    <p:sldId id="498" r:id="rId11"/>
    <p:sldId id="531" r:id="rId12"/>
    <p:sldId id="468" r:id="rId13"/>
    <p:sldId id="530" r:id="rId14"/>
    <p:sldId id="529" r:id="rId15"/>
    <p:sldId id="522" r:id="rId16"/>
    <p:sldId id="499" r:id="rId17"/>
    <p:sldId id="500" r:id="rId18"/>
    <p:sldId id="501" r:id="rId19"/>
    <p:sldId id="466" r:id="rId20"/>
    <p:sldId id="434" r:id="rId21"/>
    <p:sldId id="518" r:id="rId22"/>
    <p:sldId id="506" r:id="rId23"/>
    <p:sldId id="521" r:id="rId24"/>
  </p:sldIdLst>
  <p:sldSz cx="12192000" cy="6858000"/>
  <p:notesSz cx="6858000" cy="9312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Sarah" initials="W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B6AAB-B64C-4308-9668-C786D87D8087}" v="47" dt="2020-09-28T18:18:47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47" autoAdjust="0"/>
    <p:restoredTop sz="74618" autoAdjust="0"/>
  </p:normalViewPr>
  <p:slideViewPr>
    <p:cSldViewPr snapToGrid="0">
      <p:cViewPr>
        <p:scale>
          <a:sx n="44" d="100"/>
          <a:sy n="44" d="100"/>
        </p:scale>
        <p:origin x="-744" y="-102"/>
      </p:cViewPr>
      <p:guideLst>
        <p:guide orient="horz" pos="2112"/>
        <p:guide pos="3808"/>
      </p:guideLst>
    </p:cSldViewPr>
  </p:slideViewPr>
  <p:outlineViewPr>
    <p:cViewPr>
      <p:scale>
        <a:sx n="33" d="100"/>
        <a:sy n="33" d="100"/>
      </p:scale>
      <p:origin x="0" y="-54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sten, Jon" userId="f23b6d71-5532-49ea-93d4-b6b7fa7d070c" providerId="ADAL" clId="{D47B6AAB-B64C-4308-9668-C786D87D8087}"/>
    <pc:docChg chg="modSld modMainMaster">
      <pc:chgData name="Winsten, Jon" userId="f23b6d71-5532-49ea-93d4-b6b7fa7d070c" providerId="ADAL" clId="{D47B6AAB-B64C-4308-9668-C786D87D8087}" dt="2020-09-28T18:19:48.796" v="2" actId="1076"/>
      <pc:docMkLst>
        <pc:docMk/>
      </pc:docMkLst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0" sldId="256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0" sldId="256"/>
            <ac:spMk id="98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0" sldId="256"/>
            <ac:spMk id="99" creationId="{00000000-0000-0000-0000-000000000000}"/>
          </ac:spMkLst>
        </pc:sp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3143134308" sldId="423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3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4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5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7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8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9" creationId="{EA5DE7F9-9C70-48CF-818C-DB0153A04A43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10" creationId="{CB6C56EF-516C-48F3-B3CD-C02F4F0EA3B6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43134308" sldId="423"/>
            <ac:spMk id="12" creationId="{6BED0EE1-4D63-4C86-9F8A-9F95DB6DC668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3143134308" sldId="423"/>
            <ac:picMk id="2" creationId="{00000000-0000-0000-0000-000000000000}"/>
          </ac:picMkLst>
        </pc:pic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3143134308" sldId="423"/>
            <ac:picMk id="11" creationId="{4B0A5389-4240-4E9E-B8E6-9A7084C56CEE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3791396681" sldId="434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791396681" sldId="434"/>
            <ac:spMk id="3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791396681" sldId="434"/>
            <ac:spMk id="4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791396681" sldId="434"/>
            <ac:spMk id="5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791396681" sldId="434"/>
            <ac:spMk id="7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791396681" sldId="434"/>
            <ac:spMk id="8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791396681" sldId="434"/>
            <ac:spMk id="9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791396681" sldId="434"/>
            <ac:spMk id="10" creationId="{00000000-0000-0000-0000-000000000000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3791396681" sldId="434"/>
            <ac:picMk id="2" creationId="{00000000-0000-0000-0000-000000000000}"/>
          </ac:picMkLst>
        </pc:picChg>
      </pc:sldChg>
      <pc:sldChg chg="modSp">
        <pc:chgData name="Winsten, Jon" userId="f23b6d71-5532-49ea-93d4-b6b7fa7d070c" providerId="ADAL" clId="{D47B6AAB-B64C-4308-9668-C786D87D8087}" dt="2020-09-28T18:19:48.796" v="2" actId="1076"/>
        <pc:sldMkLst>
          <pc:docMk/>
          <pc:sldMk cId="1505237573" sldId="458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1505237573" sldId="458"/>
            <ac:spMk id="2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1505237573" sldId="458"/>
            <ac:spMk id="4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9:45.897" v="1" actId="1076"/>
          <ac:spMkLst>
            <pc:docMk/>
            <pc:sldMk cId="1505237573" sldId="458"/>
            <ac:spMk id="10" creationId="{00000000-0000-0000-0000-000000000000}"/>
          </ac:spMkLst>
        </pc:spChg>
        <pc:picChg chg="mod">
          <ac:chgData name="Winsten, Jon" userId="f23b6d71-5532-49ea-93d4-b6b7fa7d070c" providerId="ADAL" clId="{D47B6AAB-B64C-4308-9668-C786D87D8087}" dt="2020-09-28T18:19:48.796" v="2" actId="1076"/>
          <ac:picMkLst>
            <pc:docMk/>
            <pc:sldMk cId="1505237573" sldId="458"/>
            <ac:picMk id="3" creationId="{00000000-0000-0000-0000-000000000000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2929945190" sldId="462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929945190" sldId="462"/>
            <ac:spMk id="2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929945190" sldId="462"/>
            <ac:spMk id="3" creationId="{D0D19D9E-6417-4E75-96B1-B4BC7C207C4B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2929945190" sldId="462"/>
            <ac:picMk id="8" creationId="{00000000-0000-0000-0000-000000000000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3967935433" sldId="466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967935433" sldId="466"/>
            <ac:spMk id="3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967935433" sldId="466"/>
            <ac:spMk id="5122" creationId="{00000000-0000-0000-0000-000000000000}"/>
          </ac:spMkLst>
        </pc:sp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632383827" sldId="468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632383827" sldId="468"/>
            <ac:spMk id="3" creationId="{0671D718-29DF-420F-A07D-3EFD06D559B6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632383827" sldId="468"/>
            <ac:spMk id="5" creationId="{54EFAB5E-DC55-4E76-BA4B-92DB754E162D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632383827" sldId="468"/>
            <ac:spMk id="8" creationId="{7AAB037D-7EC1-46E8-BA76-3788E835F9F4}"/>
          </ac:spMkLst>
        </pc:spChg>
      </pc:sldChg>
      <pc:sldChg chg="modSp modAnim">
        <pc:chgData name="Winsten, Jon" userId="f23b6d71-5532-49ea-93d4-b6b7fa7d070c" providerId="ADAL" clId="{D47B6AAB-B64C-4308-9668-C786D87D8087}" dt="2020-09-28T18:18:47.908" v="0"/>
        <pc:sldMkLst>
          <pc:docMk/>
          <pc:sldMk cId="1599046970" sldId="484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1599046970" sldId="484"/>
            <ac:spMk id="16386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1599046970" sldId="484"/>
            <ac:spMk id="244739" creationId="{00000000-0000-0000-0000-000000000000}"/>
          </ac:spMkLst>
        </pc:sp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2453035340" sldId="486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453035340" sldId="486"/>
            <ac:spMk id="3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453035340" sldId="486"/>
            <ac:spMk id="23554" creationId="{00000000-0000-0000-0000-000000000000}"/>
          </ac:spMkLst>
        </pc:sp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4025832720" sldId="498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4025832720" sldId="498"/>
            <ac:spMk id="5" creationId="{E524E351-7ACA-4615-B7C0-1D6BFE90DA8C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4025832720" sldId="498"/>
            <ac:spMk id="6" creationId="{00000000-0000-0000-0000-000000000000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4025832720" sldId="498"/>
            <ac:picMk id="2" creationId="{00000000-0000-0000-0000-000000000000}"/>
          </ac:picMkLst>
        </pc:pic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4025832720" sldId="498"/>
            <ac:picMk id="4" creationId="{00000000-0000-0000-0000-000000000000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2311648375" sldId="499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311648375" sldId="499"/>
            <ac:spMk id="3076" creationId="{00000000-0000-0000-0000-000000000000}"/>
          </ac:spMkLst>
        </pc:spChg>
        <pc:graphicFrameChg chg="mod">
          <ac:chgData name="Winsten, Jon" userId="f23b6d71-5532-49ea-93d4-b6b7fa7d070c" providerId="ADAL" clId="{D47B6AAB-B64C-4308-9668-C786D87D8087}" dt="2020-09-28T18:18:47.908" v="0"/>
          <ac:graphicFrameMkLst>
            <pc:docMk/>
            <pc:sldMk cId="2311648375" sldId="499"/>
            <ac:graphicFrameMk id="3074" creationId="{00000000-0000-0000-0000-000000000000}"/>
          </ac:graphicFrameMkLst>
        </pc:graphicFrame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1032012453" sldId="500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1032012453" sldId="500"/>
            <ac:spMk id="5" creationId="{59E4A868-8959-4E70-A609-0D5A115DA441}"/>
          </ac:spMkLst>
        </pc:spChg>
        <pc:graphicFrameChg chg="mod">
          <ac:chgData name="Winsten, Jon" userId="f23b6d71-5532-49ea-93d4-b6b7fa7d070c" providerId="ADAL" clId="{D47B6AAB-B64C-4308-9668-C786D87D8087}" dt="2020-09-28T18:18:47.908" v="0"/>
          <ac:graphicFrameMkLst>
            <pc:docMk/>
            <pc:sldMk cId="1032012453" sldId="500"/>
            <ac:graphicFrameMk id="3074" creationId="{00000000-0000-0000-0000-000000000000}"/>
          </ac:graphicFrameMkLst>
        </pc:graphicFrame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3001688624" sldId="501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001688624" sldId="501"/>
            <ac:spMk id="39965" creationId="{00000000-0000-0000-0000-000000000000}"/>
          </ac:spMkLst>
        </pc:spChg>
        <pc:graphicFrameChg chg="mod">
          <ac:chgData name="Winsten, Jon" userId="f23b6d71-5532-49ea-93d4-b6b7fa7d070c" providerId="ADAL" clId="{D47B6AAB-B64C-4308-9668-C786D87D8087}" dt="2020-09-28T18:18:47.908" v="0"/>
          <ac:graphicFrameMkLst>
            <pc:docMk/>
            <pc:sldMk cId="3001688624" sldId="501"/>
            <ac:graphicFrameMk id="551990" creationId="{00000000-0000-0000-0000-000000000000}"/>
          </ac:graphicFrameMkLst>
        </pc:graphicFrame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214545008" sldId="506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14545008" sldId="506"/>
            <ac:spMk id="2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14545008" sldId="506"/>
            <ac:spMk id="3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14545008" sldId="506"/>
            <ac:spMk id="5" creationId="{00000000-0000-0000-0000-000000000000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214545008" sldId="506"/>
            <ac:picMk id="4" creationId="{00000000-0000-0000-0000-000000000000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59920347" sldId="518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59920347" sldId="518"/>
            <ac:spMk id="29698" creationId="{00000000-0000-0000-0000-000000000000}"/>
          </ac:spMkLst>
        </pc:sp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321870668" sldId="521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21870668" sldId="521"/>
            <ac:spMk id="90114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21870668" sldId="521"/>
            <ac:spMk id="90115" creationId="{00000000-0000-0000-0000-000000000000}"/>
          </ac:spMkLst>
        </pc:sp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2539084340" sldId="522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539084340" sldId="522"/>
            <ac:spMk id="3" creationId="{7B788650-F256-4A7C-8E7A-F0DD6A5A7168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2539084340" sldId="522"/>
            <ac:spMk id="4" creationId="{78089389-A74E-4482-B105-94B24C69CACE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2539084340" sldId="522"/>
            <ac:picMk id="2" creationId="{79643EA8-B0E6-4BA3-AC72-E59E87900511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316664579" sldId="529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6664579" sldId="529"/>
            <ac:spMk id="2" creationId="{4D36F75C-72B3-427A-99D8-895116DFCDDB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6664579" sldId="529"/>
            <ac:spMk id="7" creationId="{9D9739A2-D4CA-4DCF-AE7C-D30597E53563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6664579" sldId="529"/>
            <ac:spMk id="8" creationId="{A42FC0A0-EC6E-4E87-9546-356BF6B1195B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16664579" sldId="529"/>
            <ac:spMk id="284" creationId="{00000000-0000-0000-0000-000000000000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316664579" sldId="529"/>
            <ac:picMk id="285" creationId="{00000000-0000-0000-0000-000000000000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3441623262" sldId="530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441623262" sldId="530"/>
            <ac:spMk id="6" creationId="{8278EC99-5D38-4A76-9174-F973F355676A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441623262" sldId="530"/>
            <ac:spMk id="7" creationId="{B0639845-6B46-4187-B8A0-E950130D613B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3441623262" sldId="530"/>
            <ac:spMk id="278" creationId="{00000000-0000-0000-0000-000000000000}"/>
          </ac:spMkLst>
        </pc:spChg>
        <pc:picChg chg="mod">
          <ac:chgData name="Winsten, Jon" userId="f23b6d71-5532-49ea-93d4-b6b7fa7d070c" providerId="ADAL" clId="{D47B6AAB-B64C-4308-9668-C786D87D8087}" dt="2020-09-28T18:18:47.908" v="0"/>
          <ac:picMkLst>
            <pc:docMk/>
            <pc:sldMk cId="3441623262" sldId="530"/>
            <ac:picMk id="279" creationId="{00000000-0000-0000-0000-000000000000}"/>
          </ac:picMkLst>
        </pc:picChg>
      </pc:sldChg>
      <pc:sldChg chg="modSp">
        <pc:chgData name="Winsten, Jon" userId="f23b6d71-5532-49ea-93d4-b6b7fa7d070c" providerId="ADAL" clId="{D47B6AAB-B64C-4308-9668-C786D87D8087}" dt="2020-09-28T18:18:47.908" v="0"/>
        <pc:sldMkLst>
          <pc:docMk/>
          <pc:sldMk cId="510304119" sldId="531"/>
        </pc:sld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510304119" sldId="531"/>
            <ac:spMk id="3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k cId="510304119" sldId="531"/>
            <ac:spMk id="30722" creationId="{00000000-0000-0000-0000-000000000000}"/>
          </ac:spMkLst>
        </pc:spChg>
      </pc:sldChg>
      <pc:sldMasterChg chg="modSp modSldLayout">
        <pc:chgData name="Winsten, Jon" userId="f23b6d71-5532-49ea-93d4-b6b7fa7d070c" providerId="ADAL" clId="{D47B6AAB-B64C-4308-9668-C786D87D8087}" dt="2020-09-28T18:18:47.908" v="0"/>
        <pc:sldMasterMkLst>
          <pc:docMk/>
          <pc:sldMasterMk cId="0" sldId="2147483660"/>
        </pc:sldMasterMkLst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Winsten, Jon" userId="f23b6d71-5532-49ea-93d4-b6b7fa7d070c" providerId="ADAL" clId="{D47B6AAB-B64C-4308-9668-C786D87D8087}" dt="2020-09-28T18:18:47.908" v="0"/>
          <ac:spMkLst>
            <pc:docMk/>
            <pc:sldMasterMk cId="0" sldId="2147483660"/>
            <ac:spMk id="11" creationId="{00000000-0000-0000-0000-000000000000}"/>
          </ac:spMkLst>
        </pc:spChg>
        <pc:cxnChg chg="mod">
          <ac:chgData name="Winsten, Jon" userId="f23b6d71-5532-49ea-93d4-b6b7fa7d070c" providerId="ADAL" clId="{D47B6AAB-B64C-4308-9668-C786D87D8087}" dt="2020-09-28T18:18:47.908" v="0"/>
          <ac:cxnSpMkLst>
            <pc:docMk/>
            <pc:sldMasterMk cId="0" sldId="2147483660"/>
            <ac:cxnSpMk id="12" creationId="{00000000-0000-0000-0000-000000000000}"/>
          </ac:cxnSpMkLst>
        </pc:cxnChg>
        <pc:cxnChg chg="mod">
          <ac:chgData name="Winsten, Jon" userId="f23b6d71-5532-49ea-93d4-b6b7fa7d070c" providerId="ADAL" clId="{D47B6AAB-B64C-4308-9668-C786D87D8087}" dt="2020-09-28T18:18:47.908" v="0"/>
          <ac:cxnSpMkLst>
            <pc:docMk/>
            <pc:sldMasterMk cId="0" sldId="2147483660"/>
            <ac:cxnSpMk id="13" creationId="{00000000-0000-0000-0000-000000000000}"/>
          </ac:cxnSpMkLst>
        </pc:cxn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48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48"/>
              <ac:spMk id="21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48"/>
              <ac:spMk id="22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48"/>
              <ac:spMk id="23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48"/>
              <ac:spMk id="24" creationId="{00000000-0000-0000-0000-000000000000}"/>
            </ac:spMkLst>
          </pc:spChg>
          <pc:picChg chg="mod">
            <ac:chgData name="Winsten, Jon" userId="f23b6d71-5532-49ea-93d4-b6b7fa7d070c" providerId="ADAL" clId="{D47B6AAB-B64C-4308-9668-C786D87D8087}" dt="2020-09-28T18:18:47.908" v="0"/>
            <ac:picMkLst>
              <pc:docMk/>
              <pc:sldMasterMk cId="0" sldId="2147483660"/>
              <pc:sldLayoutMk cId="0" sldId="2147483648"/>
              <ac:picMk id="20" creationId="{00000000-0000-0000-0000-000000000000}"/>
            </ac:picMkLst>
          </pc:pic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49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49"/>
              <ac:spMk id="4" creationId="{1BCEF92D-77DF-4C96-9DB2-4A42EF03A56F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49"/>
              <ac:spMk id="26" creationId="{00000000-0000-0000-0000-000000000000}"/>
            </ac:spMkLst>
          </pc:spChg>
          <pc:picChg chg="mod">
            <ac:chgData name="Winsten, Jon" userId="f23b6d71-5532-49ea-93d4-b6b7fa7d070c" providerId="ADAL" clId="{D47B6AAB-B64C-4308-9668-C786D87D8087}" dt="2020-09-28T18:18:47.908" v="0"/>
            <ac:picMkLst>
              <pc:docMk/>
              <pc:sldMasterMk cId="0" sldId="2147483660"/>
              <pc:sldLayoutMk cId="0" sldId="2147483649"/>
              <ac:picMk id="3" creationId="{8EE38224-5350-4606-974D-C5C65FBF4594}"/>
            </ac:picMkLst>
          </pc:pic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0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0"/>
              <ac:spMk id="29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0"/>
              <ac:spMk id="31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0"/>
              <ac:spMk id="32" creationId="{00000000-0000-0000-0000-000000000000}"/>
            </ac:spMkLst>
          </pc:spChg>
          <pc:picChg chg="mod">
            <ac:chgData name="Winsten, Jon" userId="f23b6d71-5532-49ea-93d4-b6b7fa7d070c" providerId="ADAL" clId="{D47B6AAB-B64C-4308-9668-C786D87D8087}" dt="2020-09-28T18:18:47.908" v="0"/>
            <ac:picMkLst>
              <pc:docMk/>
              <pc:sldMasterMk cId="0" sldId="2147483660"/>
              <pc:sldLayoutMk cId="0" sldId="2147483650"/>
              <ac:picMk id="3" creationId="{98F9A4B2-0459-4513-A734-EE05BD57F9A7}"/>
            </ac:picMkLst>
          </pc:pic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2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2"/>
              <ac:spMk id="43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2"/>
              <ac:spMk id="44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2"/>
              <ac:spMk id="45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2"/>
              <ac:spMk id="46" creationId="{00000000-0000-0000-0000-000000000000}"/>
            </ac:spMkLst>
          </pc:spChg>
          <pc:picChg chg="mod">
            <ac:chgData name="Winsten, Jon" userId="f23b6d71-5532-49ea-93d4-b6b7fa7d070c" providerId="ADAL" clId="{D47B6AAB-B64C-4308-9668-C786D87D8087}" dt="2020-09-28T18:18:47.908" v="0"/>
            <ac:picMkLst>
              <pc:docMk/>
              <pc:sldMasterMk cId="0" sldId="2147483660"/>
              <pc:sldLayoutMk cId="0" sldId="2147483652"/>
              <ac:picMk id="41" creationId="{00000000-0000-0000-0000-000000000000}"/>
            </ac:picMkLst>
          </pc:picChg>
          <pc:cxnChg chg="mod">
            <ac:chgData name="Winsten, Jon" userId="f23b6d71-5532-49ea-93d4-b6b7fa7d070c" providerId="ADAL" clId="{D47B6AAB-B64C-4308-9668-C786D87D8087}" dt="2020-09-28T18:18:47.908" v="0"/>
            <ac:cxnSpMkLst>
              <pc:docMk/>
              <pc:sldMasterMk cId="0" sldId="2147483660"/>
              <pc:sldLayoutMk cId="0" sldId="2147483652"/>
              <ac:cxnSpMk id="42" creationId="{00000000-0000-0000-0000-000000000000}"/>
            </ac:cxnSpMkLst>
          </pc:cxn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3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3"/>
              <ac:spMk id="48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3"/>
              <ac:spMk id="49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3"/>
              <ac:spMk id="50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3"/>
              <ac:spMk id="51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3"/>
              <ac:spMk id="52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4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54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55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56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57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58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59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60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4"/>
              <ac:spMk id="61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5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5"/>
              <ac:spMk id="63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5"/>
              <ac:spMk id="64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5"/>
              <ac:spMk id="65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5"/>
              <ac:spMk id="66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6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6"/>
              <ac:spMk id="68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6"/>
              <ac:spMk id="69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6"/>
              <ac:spMk id="70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6"/>
              <ac:spMk id="71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6"/>
              <ac:spMk id="72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6"/>
              <ac:spMk id="73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7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7"/>
              <ac:spMk id="75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7"/>
              <ac:spMk id="76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7"/>
              <ac:spMk id="77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7"/>
              <ac:spMk id="78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7"/>
              <ac:spMk id="79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7"/>
              <ac:spMk id="80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8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8"/>
              <ac:spMk id="82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8"/>
              <ac:spMk id="83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8"/>
              <ac:spMk id="84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8"/>
              <ac:spMk id="85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8"/>
              <ac:spMk id="86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0" sldId="2147483659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9"/>
              <ac:spMk id="88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9"/>
              <ac:spMk id="89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9"/>
              <ac:spMk id="90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9"/>
              <ac:spMk id="91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0" sldId="2147483659"/>
              <ac:spMk id="92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2009072438" sldId="2147483662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2009072438" sldId="2147483662"/>
              <ac:spMk id="2" creationId="{00000000-0000-0000-0000-000000000000}"/>
            </ac:spMkLst>
          </pc:spChg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2009072438" sldId="2147483662"/>
              <ac:spMk id="3" creationId="{00000000-0000-0000-0000-000000000000}"/>
            </ac:spMkLst>
          </pc:spChg>
        </pc:sldLayoutChg>
        <pc:sldLayoutChg chg="modSp">
          <pc:chgData name="Winsten, Jon" userId="f23b6d71-5532-49ea-93d4-b6b7fa7d070c" providerId="ADAL" clId="{D47B6AAB-B64C-4308-9668-C786D87D8087}" dt="2020-09-28T18:18:47.908" v="0"/>
          <pc:sldLayoutMkLst>
            <pc:docMk/>
            <pc:sldMasterMk cId="0" sldId="2147483660"/>
            <pc:sldLayoutMk cId="3880407689" sldId="2147483663"/>
          </pc:sldLayoutMkLst>
          <pc:spChg chg="mod">
            <ac:chgData name="Winsten, Jon" userId="f23b6d71-5532-49ea-93d4-b6b7fa7d070c" providerId="ADAL" clId="{D47B6AAB-B64C-4308-9668-C786D87D8087}" dt="2020-09-28T18:18:47.908" v="0"/>
            <ac:spMkLst>
              <pc:docMk/>
              <pc:sldMasterMk cId="0" sldId="2147483660"/>
              <pc:sldLayoutMk cId="3880407689" sldId="2147483663"/>
              <ac:spMk id="2" creationId="{00000000-0000-0000-0000-000000000000}"/>
            </ac:spMkLst>
          </pc:spChg>
        </pc:sldLayoutChg>
      </pc:sldMasterChg>
    </pc:docChg>
  </pc:docChgLst>
  <pc:docChgLst>
    <pc:chgData name="Winsten, Jon" userId="f23b6d71-5532-49ea-93d4-b6b7fa7d070c" providerId="ADAL" clId="{71CA8E14-F1C2-4783-9E64-ADCDD8F5633A}"/>
    <pc:docChg chg="addSld delSld modSld sldOrd delMainMaster">
      <pc:chgData name="Winsten, Jon" userId="f23b6d71-5532-49ea-93d4-b6b7fa7d070c" providerId="ADAL" clId="{71CA8E14-F1C2-4783-9E64-ADCDD8F5633A}" dt="2020-09-28T18:06:53.414" v="122" actId="2696"/>
      <pc:docMkLst>
        <pc:docMk/>
      </pc:docMkLst>
      <pc:sldChg chg="modSp">
        <pc:chgData name="Winsten, Jon" userId="f23b6d71-5532-49ea-93d4-b6b7fa7d070c" providerId="ADAL" clId="{71CA8E14-F1C2-4783-9E64-ADCDD8F5633A}" dt="2020-09-28T17:52:58.635" v="59" actId="20577"/>
        <pc:sldMkLst>
          <pc:docMk/>
          <pc:sldMk cId="0" sldId="256"/>
        </pc:sldMkLst>
        <pc:spChg chg="mod">
          <ac:chgData name="Winsten, Jon" userId="f23b6d71-5532-49ea-93d4-b6b7fa7d070c" providerId="ADAL" clId="{71CA8E14-F1C2-4783-9E64-ADCDD8F5633A}" dt="2020-09-28T17:52:40.963" v="48" actId="20577"/>
          <ac:spMkLst>
            <pc:docMk/>
            <pc:sldMk cId="0" sldId="256"/>
            <ac:spMk id="98" creationId="{00000000-0000-0000-0000-000000000000}"/>
          </ac:spMkLst>
        </pc:spChg>
        <pc:spChg chg="mod">
          <ac:chgData name="Winsten, Jon" userId="f23b6d71-5532-49ea-93d4-b6b7fa7d070c" providerId="ADAL" clId="{71CA8E14-F1C2-4783-9E64-ADCDD8F5633A}" dt="2020-09-28T17:52:58.635" v="59" actId="20577"/>
          <ac:spMkLst>
            <pc:docMk/>
            <pc:sldMk cId="0" sldId="256"/>
            <ac:spMk id="99" creationId="{00000000-0000-0000-0000-000000000000}"/>
          </ac:spMkLst>
        </pc:spChg>
      </pc:sldChg>
      <pc:sldChg chg="modTransition">
        <pc:chgData name="Winsten, Jon" userId="f23b6d71-5532-49ea-93d4-b6b7fa7d070c" providerId="ADAL" clId="{71CA8E14-F1C2-4783-9E64-ADCDD8F5633A}" dt="2020-09-28T17:57:47.576" v="102"/>
        <pc:sldMkLst>
          <pc:docMk/>
          <pc:sldMk cId="632383827" sldId="468"/>
        </pc:sldMkLst>
      </pc:sldChg>
      <pc:sldChg chg="modSp">
        <pc:chgData name="Winsten, Jon" userId="f23b6d71-5532-49ea-93d4-b6b7fa7d070c" providerId="ADAL" clId="{71CA8E14-F1C2-4783-9E64-ADCDD8F5633A}" dt="2020-09-28T17:55:29.356" v="98" actId="20577"/>
        <pc:sldMkLst>
          <pc:docMk/>
          <pc:sldMk cId="1599046970" sldId="484"/>
        </pc:sldMkLst>
        <pc:spChg chg="mod">
          <ac:chgData name="Winsten, Jon" userId="f23b6d71-5532-49ea-93d4-b6b7fa7d070c" providerId="ADAL" clId="{71CA8E14-F1C2-4783-9E64-ADCDD8F5633A}" dt="2020-09-28T17:55:29.356" v="98" actId="20577"/>
          <ac:spMkLst>
            <pc:docMk/>
            <pc:sldMk cId="1599046970" sldId="484"/>
            <ac:spMk id="244739" creationId="{00000000-0000-0000-0000-000000000000}"/>
          </ac:spMkLst>
        </pc:spChg>
      </pc:sldChg>
      <pc:sldChg chg="modTransition">
        <pc:chgData name="Winsten, Jon" userId="f23b6d71-5532-49ea-93d4-b6b7fa7d070c" providerId="ADAL" clId="{71CA8E14-F1C2-4783-9E64-ADCDD8F5633A}" dt="2020-09-28T17:56:45.434" v="99"/>
        <pc:sldMkLst>
          <pc:docMk/>
          <pc:sldMk cId="4025832720" sldId="498"/>
        </pc:sldMkLst>
      </pc:sldChg>
      <pc:sldChg chg="modTransition">
        <pc:chgData name="Winsten, Jon" userId="f23b6d71-5532-49ea-93d4-b6b7fa7d070c" providerId="ADAL" clId="{71CA8E14-F1C2-4783-9E64-ADCDD8F5633A}" dt="2020-09-28T17:57:20.903" v="101"/>
        <pc:sldMkLst>
          <pc:docMk/>
          <pc:sldMk cId="2311648375" sldId="499"/>
        </pc:sldMkLst>
      </pc:sldChg>
      <pc:sldChg chg="modTransition">
        <pc:chgData name="Winsten, Jon" userId="f23b6d71-5532-49ea-93d4-b6b7fa7d070c" providerId="ADAL" clId="{71CA8E14-F1C2-4783-9E64-ADCDD8F5633A}" dt="2020-09-28T18:04:54.524" v="119"/>
        <pc:sldMkLst>
          <pc:docMk/>
          <pc:sldMk cId="1032012453" sldId="500"/>
        </pc:sldMkLst>
      </pc:sldChg>
      <pc:sldChg chg="del">
        <pc:chgData name="Winsten, Jon" userId="f23b6d71-5532-49ea-93d4-b6b7fa7d070c" providerId="ADAL" clId="{71CA8E14-F1C2-4783-9E64-ADCDD8F5633A}" dt="2020-09-28T18:04:12.251" v="104" actId="2696"/>
        <pc:sldMkLst>
          <pc:docMk/>
          <pc:sldMk cId="3446515732" sldId="511"/>
        </pc:sldMkLst>
      </pc:sldChg>
      <pc:sldChg chg="del">
        <pc:chgData name="Winsten, Jon" userId="f23b6d71-5532-49ea-93d4-b6b7fa7d070c" providerId="ADAL" clId="{71CA8E14-F1C2-4783-9E64-ADCDD8F5633A}" dt="2020-09-28T18:04:25.472" v="108" actId="2696"/>
        <pc:sldMkLst>
          <pc:docMk/>
          <pc:sldMk cId="0" sldId="512"/>
        </pc:sldMkLst>
      </pc:sldChg>
      <pc:sldChg chg="del">
        <pc:chgData name="Winsten, Jon" userId="f23b6d71-5532-49ea-93d4-b6b7fa7d070c" providerId="ADAL" clId="{71CA8E14-F1C2-4783-9E64-ADCDD8F5633A}" dt="2020-09-28T18:04:25.459" v="106" actId="2696"/>
        <pc:sldMkLst>
          <pc:docMk/>
          <pc:sldMk cId="1270654865" sldId="523"/>
        </pc:sldMkLst>
      </pc:sldChg>
      <pc:sldChg chg="modTransition">
        <pc:chgData name="Winsten, Jon" userId="f23b6d71-5532-49ea-93d4-b6b7fa7d070c" providerId="ADAL" clId="{71CA8E14-F1C2-4783-9E64-ADCDD8F5633A}" dt="2020-09-28T18:03:31.713" v="103"/>
        <pc:sldMkLst>
          <pc:docMk/>
          <pc:sldMk cId="316664579" sldId="529"/>
        </pc:sldMkLst>
      </pc:sldChg>
      <pc:sldChg chg="modTransition">
        <pc:chgData name="Winsten, Jon" userId="f23b6d71-5532-49ea-93d4-b6b7fa7d070c" providerId="ADAL" clId="{71CA8E14-F1C2-4783-9E64-ADCDD8F5633A}" dt="2020-09-28T18:03:31.713" v="103"/>
        <pc:sldMkLst>
          <pc:docMk/>
          <pc:sldMk cId="3441623262" sldId="530"/>
        </pc:sldMkLst>
      </pc:sldChg>
      <pc:sldChg chg="ord">
        <pc:chgData name="Winsten, Jon" userId="f23b6d71-5532-49ea-93d4-b6b7fa7d070c" providerId="ADAL" clId="{71CA8E14-F1C2-4783-9E64-ADCDD8F5633A}" dt="2020-09-28T17:56:52.639" v="100"/>
        <pc:sldMkLst>
          <pc:docMk/>
          <pc:sldMk cId="510304119" sldId="531"/>
        </pc:sldMkLst>
      </pc:sldChg>
      <pc:sldChg chg="del">
        <pc:chgData name="Winsten, Jon" userId="f23b6d71-5532-49ea-93d4-b6b7fa7d070c" providerId="ADAL" clId="{71CA8E14-F1C2-4783-9E64-ADCDD8F5633A}" dt="2020-09-28T18:05:29.636" v="121" actId="2696"/>
        <pc:sldMkLst>
          <pc:docMk/>
          <pc:sldMk cId="3763566691" sldId="533"/>
        </pc:sldMkLst>
      </pc:sldChg>
      <pc:sldChg chg="del">
        <pc:chgData name="Winsten, Jon" userId="f23b6d71-5532-49ea-93d4-b6b7fa7d070c" providerId="ADAL" clId="{71CA8E14-F1C2-4783-9E64-ADCDD8F5633A}" dt="2020-09-28T18:06:53.414" v="122" actId="2696"/>
        <pc:sldMkLst>
          <pc:docMk/>
          <pc:sldMk cId="722817732" sldId="534"/>
        </pc:sldMkLst>
      </pc:sldChg>
      <pc:sldChg chg="del">
        <pc:chgData name="Winsten, Jon" userId="f23b6d71-5532-49ea-93d4-b6b7fa7d070c" providerId="ADAL" clId="{71CA8E14-F1C2-4783-9E64-ADCDD8F5633A}" dt="2020-09-28T18:05:08.833" v="120" actId="2696"/>
        <pc:sldMkLst>
          <pc:docMk/>
          <pc:sldMk cId="2241882454" sldId="535"/>
        </pc:sldMkLst>
      </pc:sldChg>
      <pc:sldChg chg="add del">
        <pc:chgData name="Winsten, Jon" userId="f23b6d71-5532-49ea-93d4-b6b7fa7d070c" providerId="ADAL" clId="{71CA8E14-F1C2-4783-9E64-ADCDD8F5633A}" dt="2020-09-28T18:04:25.500" v="109" actId="2696"/>
        <pc:sldMkLst>
          <pc:docMk/>
          <pc:sldMk cId="4172619254" sldId="536"/>
        </pc:sldMkLst>
      </pc:sldChg>
      <pc:sldMasterChg chg="del delSldLayout">
        <pc:chgData name="Winsten, Jon" userId="f23b6d71-5532-49ea-93d4-b6b7fa7d070c" providerId="ADAL" clId="{71CA8E14-F1C2-4783-9E64-ADCDD8F5633A}" dt="2020-09-28T18:04:25.525" v="118" actId="2696"/>
        <pc:sldMasterMkLst>
          <pc:docMk/>
          <pc:sldMasterMk cId="699666681" sldId="2147483664"/>
        </pc:sldMasterMkLst>
        <pc:sldLayoutChg chg="del">
          <pc:chgData name="Winsten, Jon" userId="f23b6d71-5532-49ea-93d4-b6b7fa7d070c" providerId="ADAL" clId="{71CA8E14-F1C2-4783-9E64-ADCDD8F5633A}" dt="2020-09-28T18:04:25.460" v="107" actId="2696"/>
          <pc:sldLayoutMkLst>
            <pc:docMk/>
            <pc:sldMasterMk cId="699666681" sldId="2147483664"/>
            <pc:sldLayoutMk cId="1996249480" sldId="2147483665"/>
          </pc:sldLayoutMkLst>
        </pc:sldLayoutChg>
        <pc:sldLayoutChg chg="del">
          <pc:chgData name="Winsten, Jon" userId="f23b6d71-5532-49ea-93d4-b6b7fa7d070c" providerId="ADAL" clId="{71CA8E14-F1C2-4783-9E64-ADCDD8F5633A}" dt="2020-09-28T18:04:25.502" v="110" actId="2696"/>
          <pc:sldLayoutMkLst>
            <pc:docMk/>
            <pc:sldMasterMk cId="699666681" sldId="2147483664"/>
            <pc:sldLayoutMk cId="945065742" sldId="2147483666"/>
          </pc:sldLayoutMkLst>
        </pc:sldLayoutChg>
        <pc:sldLayoutChg chg="del">
          <pc:chgData name="Winsten, Jon" userId="f23b6d71-5532-49ea-93d4-b6b7fa7d070c" providerId="ADAL" clId="{71CA8E14-F1C2-4783-9E64-ADCDD8F5633A}" dt="2020-09-28T18:04:25.506" v="111" actId="2696"/>
          <pc:sldLayoutMkLst>
            <pc:docMk/>
            <pc:sldMasterMk cId="699666681" sldId="2147483664"/>
            <pc:sldLayoutMk cId="1288354028" sldId="2147483667"/>
          </pc:sldLayoutMkLst>
        </pc:sldLayoutChg>
        <pc:sldLayoutChg chg="del">
          <pc:chgData name="Winsten, Jon" userId="f23b6d71-5532-49ea-93d4-b6b7fa7d070c" providerId="ADAL" clId="{71CA8E14-F1C2-4783-9E64-ADCDD8F5633A}" dt="2020-09-28T18:04:25.509" v="112" actId="2696"/>
          <pc:sldLayoutMkLst>
            <pc:docMk/>
            <pc:sldMasterMk cId="699666681" sldId="2147483664"/>
            <pc:sldLayoutMk cId="3398644471" sldId="2147483668"/>
          </pc:sldLayoutMkLst>
        </pc:sldLayoutChg>
        <pc:sldLayoutChg chg="del">
          <pc:chgData name="Winsten, Jon" userId="f23b6d71-5532-49ea-93d4-b6b7fa7d070c" providerId="ADAL" clId="{71CA8E14-F1C2-4783-9E64-ADCDD8F5633A}" dt="2020-09-28T18:04:25.511" v="113" actId="2696"/>
          <pc:sldLayoutMkLst>
            <pc:docMk/>
            <pc:sldMasterMk cId="699666681" sldId="2147483664"/>
            <pc:sldLayoutMk cId="1647557300" sldId="2147483669"/>
          </pc:sldLayoutMkLst>
        </pc:sldLayoutChg>
        <pc:sldLayoutChg chg="del">
          <pc:chgData name="Winsten, Jon" userId="f23b6d71-5532-49ea-93d4-b6b7fa7d070c" providerId="ADAL" clId="{71CA8E14-F1C2-4783-9E64-ADCDD8F5633A}" dt="2020-09-28T18:04:25.514" v="114" actId="2696"/>
          <pc:sldLayoutMkLst>
            <pc:docMk/>
            <pc:sldMasterMk cId="699666681" sldId="2147483664"/>
            <pc:sldLayoutMk cId="2097587499" sldId="2147483670"/>
          </pc:sldLayoutMkLst>
        </pc:sldLayoutChg>
        <pc:sldLayoutChg chg="del">
          <pc:chgData name="Winsten, Jon" userId="f23b6d71-5532-49ea-93d4-b6b7fa7d070c" providerId="ADAL" clId="{71CA8E14-F1C2-4783-9E64-ADCDD8F5633A}" dt="2020-09-28T18:04:25.516" v="115" actId="2696"/>
          <pc:sldLayoutMkLst>
            <pc:docMk/>
            <pc:sldMasterMk cId="699666681" sldId="2147483664"/>
            <pc:sldLayoutMk cId="233719744" sldId="2147483671"/>
          </pc:sldLayoutMkLst>
        </pc:sldLayoutChg>
        <pc:sldLayoutChg chg="del">
          <pc:chgData name="Winsten, Jon" userId="f23b6d71-5532-49ea-93d4-b6b7fa7d070c" providerId="ADAL" clId="{71CA8E14-F1C2-4783-9E64-ADCDD8F5633A}" dt="2020-09-28T18:04:25.518" v="116" actId="2696"/>
          <pc:sldLayoutMkLst>
            <pc:docMk/>
            <pc:sldMasterMk cId="699666681" sldId="2147483664"/>
            <pc:sldLayoutMk cId="152005873" sldId="2147483672"/>
          </pc:sldLayoutMkLst>
        </pc:sldLayoutChg>
        <pc:sldLayoutChg chg="del">
          <pc:chgData name="Winsten, Jon" userId="f23b6d71-5532-49ea-93d4-b6b7fa7d070c" providerId="ADAL" clId="{71CA8E14-F1C2-4783-9E64-ADCDD8F5633A}" dt="2020-09-28T18:04:25.520" v="117" actId="2696"/>
          <pc:sldLayoutMkLst>
            <pc:docMk/>
            <pc:sldMasterMk cId="699666681" sldId="2147483664"/>
            <pc:sldLayoutMk cId="1514704119" sldId="2147483673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46BC4C9-B005-4C64-8B36-9C938FA03B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174E15F-C6C1-4B9A-A9DA-2529B20814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B3255-FC02-42B4-9077-667CBC5F120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061099-F8E6-4CCF-B7A3-1AF87A9460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D7B560-6157-4F04-ADD9-E94E1936E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26981-E057-4F28-A0F0-F284A6C7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7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61040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Ag economist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Working with Winrock since 2001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Been working on PFP around US and in Canada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Dad had a dairy farm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Live in Shelburne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VT Ag is important to me, as is Lake Champlain</a:t>
            </a:r>
            <a:endParaRPr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c96339fc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4c96339fc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693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c96339fc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4c96339fc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787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75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 Explain our PT project</a:t>
            </a:r>
            <a:r>
              <a:rPr lang="en-US" baseline="0" dirty="0"/>
              <a:t> approach: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Use of VT P Index to quantify field-specific P loss.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Goal was to see if performance-based incentives could reduce P loss cost-effectively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Sought voluntary participation in selected watersheds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Needed to figure out an appropriate price, given budget constraint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On each farm, we: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brainstormed with producer about changes they would be willing to do if the price were right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ran scenarios through the P Index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calculated total costs for each change and cost per lb P reduced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 Some of the farmers interested in participating were the most active conservationists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They had already picked the low-hanging fruit (did not have many cost-effective actions remaining)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We did not want to penalize them for being good stewards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baseline="0" dirty="0"/>
              <a:t>We designed an alternative “stewardship” payment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Based on weighted average P loss per acre across the farm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If P loss&lt;0.5 lbs/acre = $2/ac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If P loss&lt;0.1 lbs/acre = $5/ac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baseline="0" dirty="0"/>
              <a:t> All prices were based on our budget constraint  </a:t>
            </a:r>
            <a:endParaRPr lang="en-US" dirty="0"/>
          </a:p>
          <a:p>
            <a:pPr>
              <a:spcBef>
                <a:spcPct val="0"/>
              </a:spcBef>
              <a:buFontTx/>
              <a:buChar char="•"/>
            </a:pPr>
            <a:endParaRPr lang="en-US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 The technical- AND cost-effectiveness of BMPs varies greatly from farm-to-farm AND from field-to-field.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 There is great variation across types of BMPS, as expected, but also for any given BMP.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Take the example of cover crops.  In our Vermont pilot-testing, cover crops ranged from costing $29 to $842 per lb of P loss reduction.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The most cost-effective change was a fertilizer tweak.  {Explain this change}. This is not that kind of change that our current programs incentive farmers to do, even though they can be done through some of the EQIP practice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96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438" y="698500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239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16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504733"/>
            <a:ext cx="5486400" cy="4346671"/>
          </a:xfrm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Autofit/>
          </a:bodyPr>
          <a:lstStyle/>
          <a:p>
            <a:pPr marL="285750" lvl="0" indent="-3429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 marL="0" lv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baseline="0" dirty="0"/>
          </a:p>
        </p:txBody>
      </p:sp>
    </p:spTree>
    <p:extLst>
      <p:ext uri="{BB962C8B-B14F-4D97-AF65-F5344CB8AC3E}">
        <p14:creationId xmlns:p14="http://schemas.microsoft.com/office/powerpoint/2010/main" val="547981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17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/>
          </a:bodyPr>
          <a:lstStyle/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842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438" y="698500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36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4A26-8192-1C48-859B-4120E15C61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2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/>
              <a:t>Effectiveness is not monitored and largely unknown.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dirty="0"/>
              <a:t>Pay-for practice</a:t>
            </a:r>
            <a:r>
              <a:rPr lang="en-US" sz="1600" baseline="0" dirty="0"/>
              <a:t> made sense b/c n</a:t>
            </a:r>
            <a:r>
              <a:rPr lang="en-US" sz="1600" dirty="0"/>
              <a:t>onpoint source pollution, that which does</a:t>
            </a:r>
            <a:r>
              <a:rPr lang="en-US" sz="1600" baseline="0" dirty="0"/>
              <a:t> not come out of the end of a pipe, is very expensive to measure or monitor.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This approach does not motivate farmers.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It lacks clear goals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Farmers pay a % of the cost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baseline="0" dirty="0"/>
              <a:t>It does not harness the farmers’ knowledge</a:t>
            </a:r>
          </a:p>
          <a:p>
            <a:endParaRPr lang="en-US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6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600" dirty="0"/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786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1" y="8846662"/>
            <a:ext cx="2970213" cy="46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90" tIns="45625" rIns="91590" bIns="45625" anchor="b"/>
          <a:lstStyle/>
          <a:p>
            <a:pPr algn="r" defTabSz="431800">
              <a:buClr>
                <a:srgbClr val="000000"/>
              </a:buClr>
              <a:buSzPct val="45000"/>
              <a:tabLst>
                <a:tab pos="682625" algn="l"/>
                <a:tab pos="1368425" algn="l"/>
                <a:tab pos="2052638" algn="l"/>
                <a:tab pos="2738438" algn="l"/>
              </a:tabLst>
            </a:pPr>
            <a:fld id="{20B75C43-2490-4F68-A09E-F4960CCB6D95}" type="slidenum">
              <a:rPr lang="en-GB" altLang="zh-CN" sz="1200">
                <a:solidFill>
                  <a:srgbClr val="000000"/>
                </a:solidFill>
                <a:latin typeface="Calibri" pitchFamily="34" charset="0"/>
                <a:cs typeface="Lucida Sans Unicode" pitchFamily="34" charset="0"/>
              </a:rPr>
              <a:pPr algn="r" defTabSz="431800">
                <a:buClr>
                  <a:srgbClr val="000000"/>
                </a:buClr>
                <a:buSzPct val="45000"/>
                <a:tabLst>
                  <a:tab pos="682625" algn="l"/>
                  <a:tab pos="1368425" algn="l"/>
                  <a:tab pos="2052638" algn="l"/>
                  <a:tab pos="2738438" algn="l"/>
                </a:tabLst>
              </a:pPr>
              <a:t>20</a:t>
            </a:fld>
            <a:endParaRPr lang="en-GB" altLang="zh-CN" sz="1200">
              <a:solidFill>
                <a:srgbClr val="00000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179513" y="698421"/>
            <a:ext cx="4500562" cy="3492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67" tIns="45283" rIns="90567" bIns="45283" anchor="ctr"/>
          <a:lstStyle/>
          <a:p>
            <a:pPr defTabSz="452438">
              <a:lnSpc>
                <a:spcPct val="95000"/>
              </a:lnSpc>
              <a:buClr>
                <a:srgbClr val="FFFF00"/>
              </a:buClr>
              <a:buSzPct val="100000"/>
            </a:pPr>
            <a:endParaRPr lang="zh-CN" altLang="zh-CN" sz="2400">
              <a:solidFill>
                <a:schemeClr val="bg1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lIns="91590" tIns="45625" rIns="91590" bIns="45625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068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ts val="3800"/>
              </a:lnSpc>
            </a:pPr>
            <a:r>
              <a:rPr lang="en-US" sz="2900" dirty="0"/>
              <a:t>-Land is heterogeneous</a:t>
            </a:r>
          </a:p>
          <a:p>
            <a:pPr>
              <a:lnSpc>
                <a:spcPts val="3800"/>
              </a:lnSpc>
            </a:pPr>
            <a:r>
              <a:rPr lang="en-US" sz="2900" dirty="0"/>
              <a:t>-Practices will have significantly different impact on nutrient loading depending</a:t>
            </a:r>
            <a:r>
              <a:rPr lang="en-US" sz="2900" baseline="0" dirty="0"/>
              <a:t> on where they are applied.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perf of any given BMP will vary greatly across the landscape due to: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Soils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Proximity to surface water</a:t>
            </a:r>
          </a:p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management system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an average becomes meaningless when variation is so great.</a:t>
            </a:r>
          </a:p>
          <a:p>
            <a:pPr>
              <a:lnSpc>
                <a:spcPts val="3800"/>
              </a:lnSpc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5100B-ED8D-43F2-BA5B-8AB7F8C33F8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60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2" y="8846662"/>
            <a:ext cx="2970213" cy="463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4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698421"/>
            <a:ext cx="4500562" cy="3492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approach uses 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scientific advances in simulation modeling and outcome-based incentives. 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Pays farmers for achieving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nutrient reduction goals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Farmers choose how to best reduce nutrient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loss from their specific fields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Incentivizes farmers to choose the most cost-effective actions BECAUSE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ecoming</a:t>
            </a:r>
            <a:r>
              <a:rPr lang="en-US" sz="2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cost-effective increases net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farm income.</a:t>
            </a:r>
          </a:p>
          <a:p>
            <a:pPr marL="457200" indent="-457200" defTabSz="457200">
              <a:spcBef>
                <a:spcPts val="672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457200">
              <a:spcBef>
                <a:spcPts val="672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6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438" y="698500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Markets imply the existence of prices</a:t>
            </a:r>
          </a:p>
          <a:p>
            <a:pPr>
              <a:spcBef>
                <a:spcPct val="0"/>
              </a:spcBef>
            </a:pPr>
            <a:r>
              <a:rPr lang="en-US" dirty="0"/>
              <a:t>Producers and consumers use prices to make decisions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4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What: N, P, and/or Sediment?</a:t>
            </a:r>
          </a:p>
          <a:p>
            <a:r>
              <a:rPr lang="en-US" dirty="0"/>
              <a:t>How: Measurement or modeling?</a:t>
            </a:r>
          </a:p>
          <a:p>
            <a:r>
              <a:rPr lang="en-US" dirty="0"/>
              <a:t>Where: Edge of field, Stream, Mouth </a:t>
            </a:r>
            <a:r>
              <a:rPr lang="en-US"/>
              <a:t>of watershed?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30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3" y="9009465"/>
            <a:ext cx="2970213" cy="472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82" tIns="45621" rIns="91582" bIns="45621" anchor="b"/>
          <a:lstStyle/>
          <a:p>
            <a:pPr algn="r" defTabSz="431762">
              <a:buClr>
                <a:srgbClr val="000000"/>
              </a:buClr>
              <a:buSzPct val="45000"/>
              <a:tabLst>
                <a:tab pos="682564" algn="l"/>
                <a:tab pos="1368303" algn="l"/>
                <a:tab pos="2052455" algn="l"/>
                <a:tab pos="2738194" algn="l"/>
              </a:tabLst>
            </a:pPr>
            <a:fld id="{C41614F4-E495-4C52-A629-25D3AC65CCF9}" type="slidenum">
              <a:rPr lang="en-GB"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pPr algn="r" defTabSz="431762">
                <a:buClr>
                  <a:srgbClr val="000000"/>
                </a:buClr>
                <a:buSzPct val="45000"/>
                <a:tabLst>
                  <a:tab pos="682564" algn="l"/>
                  <a:tab pos="1368303" algn="l"/>
                  <a:tab pos="2052455" algn="l"/>
                  <a:tab pos="2738194" algn="l"/>
                </a:tabLst>
              </a:pPr>
              <a:t>7</a:t>
            </a:fld>
            <a:endParaRPr lang="en-GB" sz="1200" dirty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79513" y="711275"/>
            <a:ext cx="4500562" cy="35563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59" tIns="45279" rIns="90559" bIns="45279" anchor="ctr"/>
          <a:lstStyle/>
          <a:p>
            <a:pPr defTabSz="452397">
              <a:lnSpc>
                <a:spcPct val="95000"/>
              </a:lnSpc>
              <a:buClr>
                <a:srgbClr val="FFFF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6475" tIns="43237" rIns="86475" bIns="43237" numCol="1" anchor="ctr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/>
              <a:t> We work with local partners who spend time with each participating farmer to: 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/>
              <a:t> collect needed</a:t>
            </a:r>
            <a:r>
              <a:rPr lang="en-US" sz="1800" baseline="0" dirty="0"/>
              <a:t> </a:t>
            </a:r>
            <a:r>
              <a:rPr lang="en-US" sz="1800" dirty="0"/>
              <a:t>information </a:t>
            </a:r>
            <a:r>
              <a:rPr lang="en-US" sz="1800" baseline="0" dirty="0"/>
              <a:t>for each field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estimate the baseline level of loss</a:t>
            </a:r>
          </a:p>
          <a:p>
            <a:pPr lvl="2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 identify actions that could reduce nutrient loss and that the farmer is open to considering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We then use simulation models to calculate amount of nutrient loss reduction and the full economic cost to the farmer.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baseline="0" dirty="0"/>
              <a:t> Farmer uses results, including amount of resulting incentive payment, to make informed business decisions about reducing nutrient losses. They are motivated to find and implement the most cost-effective actions.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5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81CD-0251-4D4F-8451-A555E1104E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3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1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16475" t="16924" r="8215" b="9534"/>
          <a:stretch/>
        </p:blipFill>
        <p:spPr>
          <a:xfrm>
            <a:off x="0" y="-493010"/>
            <a:ext cx="12192000" cy="66971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656553" y="5"/>
            <a:ext cx="193964" cy="39180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1084066" y="311333"/>
            <a:ext cx="10674604" cy="210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12602633" y="1820863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2235200" y="4151313"/>
            <a:ext cx="121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668000" cy="990600"/>
          </a:xfrm>
        </p:spPr>
        <p:txBody>
          <a:bodyPr anchor="ctr"/>
          <a:lstStyle>
            <a:lvl1pPr algn="ctr">
              <a:defRPr sz="4000">
                <a:solidFill>
                  <a:srgbClr val="085D8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668000" cy="4114800"/>
          </a:xfrm>
        </p:spPr>
        <p:txBody>
          <a:bodyPr/>
          <a:lstStyle>
            <a:lvl1pPr>
              <a:buClrTx/>
              <a:buFont typeface="Arial" panose="020B0604020202020204" pitchFamily="34" charset="0"/>
              <a:buChar char="•"/>
              <a:defRPr>
                <a:solidFill>
                  <a:srgbClr val="085D8B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85D8B"/>
                </a:solidFill>
              </a:defRPr>
            </a:lvl2pPr>
            <a:lvl3pPr>
              <a:defRPr>
                <a:solidFill>
                  <a:srgbClr val="085D8B"/>
                </a:solidFill>
              </a:defRPr>
            </a:lvl3pPr>
            <a:lvl4pPr>
              <a:defRPr>
                <a:solidFill>
                  <a:srgbClr val="085D8B"/>
                </a:solidFill>
              </a:defRPr>
            </a:lvl4pPr>
            <a:lvl5pPr>
              <a:defRPr>
                <a:solidFill>
                  <a:srgbClr val="085D8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07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64217" y="457200"/>
            <a:ext cx="10363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www.winrock.org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6840-9AC6-4E15-AC54-B5554D65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520276" y="6211973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www.winrock.org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E38224-5350-4606-974D-C5C65FBF4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83" b="12085"/>
          <a:stretch/>
        </p:blipFill>
        <p:spPr>
          <a:xfrm>
            <a:off x="631769" y="6211973"/>
            <a:ext cx="2049203" cy="476250"/>
          </a:xfrm>
          <a:prstGeom prst="rect">
            <a:avLst/>
          </a:prstGeom>
        </p:spPr>
      </p:pic>
      <p:sp>
        <p:nvSpPr>
          <p:cNvPr id="4" name="Google Shape;32;p4">
            <a:extLst>
              <a:ext uri="{FF2B5EF4-FFF2-40B4-BE49-F238E27FC236}">
                <a16:creationId xmlns:a16="http://schemas.microsoft.com/office/drawing/2014/main" xmlns="" id="{1BCEF92D-77DF-4C96-9DB2-4A42EF03A5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C860AD-EBCA-4B2E-B720-1E3C5A16E4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697615" y="6247592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C860AD-EBCA-4B2E-B720-1E3C5A16E4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F9A4B2-0459-4513-A734-EE05BD57F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846" y="6195248"/>
            <a:ext cx="1906385" cy="576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Blue Horizontal - No Tag L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2400" y="6248400"/>
            <a:ext cx="2540000" cy="40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6"/>
          <p:cNvCxnSpPr/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6"/>
          <p:cNvSpPr txBox="1"/>
          <p:nvPr/>
        </p:nvSpPr>
        <p:spPr>
          <a:xfrm>
            <a:off x="5080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www.winrock.org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600" y="6288809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4775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609600" y="1447800"/>
            <a:ext cx="10972800" cy="0"/>
          </a:xfrm>
          <a:prstGeom prst="straightConnector1">
            <a:avLst/>
          </a:prstGeom>
          <a:noFill/>
          <a:ln w="38100" cap="flat" cmpd="sng">
            <a:solidFill>
              <a:srgbClr val="00599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inrock.org/project/running-off-pollution-paying-midwestern-farmers-to-improve-water-qualit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524000" y="-32154"/>
            <a:ext cx="9065342" cy="210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3220"/>
            </a:pPr>
            <a:r>
              <a:rPr lang="en-US" sz="3600" dirty="0">
                <a:solidFill>
                  <a:schemeClr val="tx1"/>
                </a:solidFill>
              </a:rPr>
              <a:t>Using Pay-for-Performance Conservation to Address P Loss from Agricultural Land  </a:t>
            </a:r>
            <a:endParaRPr sz="36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840"/>
              </a:spcBef>
              <a:buSzPts val="4200"/>
            </a:pPr>
            <a:endParaRPr sz="4000"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4294967295"/>
          </p:nvPr>
        </p:nvSpPr>
        <p:spPr>
          <a:xfrm>
            <a:off x="2328673" y="4129548"/>
            <a:ext cx="8005953" cy="105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None/>
            </a:pPr>
            <a:r>
              <a:rPr lang="en-US" dirty="0">
                <a:solidFill>
                  <a:schemeClr val="lt1"/>
                </a:solidFill>
              </a:rPr>
              <a:t>Jonathan Winsten, Ph.D.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None/>
            </a:pPr>
            <a:r>
              <a:rPr lang="en-US" dirty="0">
                <a:solidFill>
                  <a:schemeClr val="lt1"/>
                </a:solidFill>
              </a:rPr>
              <a:t>Winrock International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None/>
            </a:pPr>
            <a:r>
              <a:rPr lang="en-US" dirty="0">
                <a:solidFill>
                  <a:schemeClr val="lt1"/>
                </a:solidFill>
              </a:rPr>
              <a:t>October 1st,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/>
          <p:nvPr/>
        </p:nvSpPr>
        <p:spPr>
          <a:xfrm>
            <a:off x="1438850" y="78125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lnSpc>
                <a:spcPct val="95000"/>
              </a:lnSpc>
              <a:buClr>
                <a:srgbClr val="FF9933"/>
              </a:buClr>
              <a:buSzPts val="4000"/>
            </a:pPr>
            <a:r>
              <a:rPr lang="en-US" sz="3600" dirty="0"/>
              <a:t>Provide Results to Each Farmer:</a:t>
            </a:r>
            <a:endParaRPr sz="3600" dirty="0"/>
          </a:p>
          <a:p>
            <a:pPr algn="ctr">
              <a:lnSpc>
                <a:spcPct val="95000"/>
              </a:lnSpc>
              <a:buClr>
                <a:srgbClr val="FF9933"/>
              </a:buClr>
              <a:buSzPts val="4000"/>
            </a:pPr>
            <a:r>
              <a:rPr lang="en-US" sz="3600" dirty="0"/>
              <a:t>P and N Loss Reductions</a:t>
            </a:r>
            <a:endParaRPr sz="3600" dirty="0"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426" y="1068726"/>
            <a:ext cx="3840475" cy="50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393B1E-C1A2-41F8-A5C0-E2D1AC006E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26FDA-8C8D-4F27-B7E0-30844B475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78EC99-5D38-4A76-9174-F973F355676A}"/>
              </a:ext>
            </a:extLst>
          </p:cNvPr>
          <p:cNvSpPr/>
          <p:nvPr/>
        </p:nvSpPr>
        <p:spPr>
          <a:xfrm>
            <a:off x="1224475" y="4579012"/>
            <a:ext cx="293345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lnSpc>
                <a:spcPts val="3300"/>
              </a:lnSpc>
              <a:spcBef>
                <a:spcPct val="20000"/>
              </a:spcBef>
            </a:pPr>
            <a:r>
              <a:rPr lang="en-US" sz="3200" dirty="0"/>
              <a:t>N reduction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639845-6B46-4187-B8A0-E950130D613B}"/>
              </a:ext>
            </a:extLst>
          </p:cNvPr>
          <p:cNvSpPr/>
          <p:nvPr/>
        </p:nvSpPr>
        <p:spPr>
          <a:xfrm>
            <a:off x="1244413" y="2166012"/>
            <a:ext cx="293345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lnSpc>
                <a:spcPts val="3300"/>
              </a:lnSpc>
              <a:spcBef>
                <a:spcPct val="20000"/>
              </a:spcBef>
            </a:pPr>
            <a:r>
              <a:rPr lang="en-US" sz="3200" dirty="0"/>
              <a:t>P reduction</a:t>
            </a:r>
          </a:p>
        </p:txBody>
      </p:sp>
    </p:spTree>
    <p:extLst>
      <p:ext uri="{BB962C8B-B14F-4D97-AF65-F5344CB8AC3E}">
        <p14:creationId xmlns:p14="http://schemas.microsoft.com/office/powerpoint/2010/main" val="344162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/>
          <p:nvPr/>
        </p:nvSpPr>
        <p:spPr>
          <a:xfrm>
            <a:off x="1438850" y="78125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algn="ctr">
              <a:lnSpc>
                <a:spcPct val="95000"/>
              </a:lnSpc>
              <a:buClr>
                <a:srgbClr val="FF9933"/>
              </a:buClr>
              <a:buSzPts val="4000"/>
            </a:pPr>
            <a:r>
              <a:rPr lang="en-US" sz="3600" dirty="0"/>
              <a:t>Provide Results to Each Farmer:</a:t>
            </a:r>
            <a:endParaRPr sz="3600" dirty="0"/>
          </a:p>
          <a:p>
            <a:pPr algn="ctr">
              <a:lnSpc>
                <a:spcPct val="95000"/>
              </a:lnSpc>
              <a:buClr>
                <a:srgbClr val="FF9933"/>
              </a:buClr>
              <a:buSzPts val="4000"/>
            </a:pPr>
            <a:r>
              <a:rPr lang="en-US" sz="3600" dirty="0"/>
              <a:t>Payment, Cost, and Profit/Loss</a:t>
            </a:r>
            <a:endParaRPr sz="3600" dirty="0"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450" y="1068726"/>
            <a:ext cx="2835090" cy="57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C3D4A8-85AA-48A2-B44E-90629F8BE9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D870E-5951-4ECB-B7CD-EC514BBF4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36F75C-72B3-427A-99D8-895116DFCDDB}"/>
              </a:ext>
            </a:extLst>
          </p:cNvPr>
          <p:cNvSpPr/>
          <p:nvPr/>
        </p:nvSpPr>
        <p:spPr>
          <a:xfrm>
            <a:off x="1524000" y="5531512"/>
            <a:ext cx="293345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lnSpc>
                <a:spcPts val="3300"/>
              </a:lnSpc>
              <a:spcBef>
                <a:spcPct val="20000"/>
              </a:spcBef>
            </a:pPr>
            <a:r>
              <a:rPr lang="en-US" sz="3200" dirty="0"/>
              <a:t>Profit or loss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9739A2-D4CA-4DCF-AE7C-D30597E53563}"/>
              </a:ext>
            </a:extLst>
          </p:cNvPr>
          <p:cNvSpPr/>
          <p:nvPr/>
        </p:nvSpPr>
        <p:spPr>
          <a:xfrm>
            <a:off x="1524000" y="3699911"/>
            <a:ext cx="293345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lnSpc>
                <a:spcPts val="3300"/>
              </a:lnSpc>
              <a:spcBef>
                <a:spcPct val="20000"/>
              </a:spcBef>
            </a:pPr>
            <a:r>
              <a:rPr lang="en-US" sz="3200" dirty="0"/>
              <a:t>Total cost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2FC0A0-EC6E-4E87-9546-356BF6B1195B}"/>
              </a:ext>
            </a:extLst>
          </p:cNvPr>
          <p:cNvSpPr/>
          <p:nvPr/>
        </p:nvSpPr>
        <p:spPr>
          <a:xfrm>
            <a:off x="1481425" y="1868792"/>
            <a:ext cx="293345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>
              <a:lnSpc>
                <a:spcPts val="3300"/>
              </a:lnSpc>
              <a:spcBef>
                <a:spcPct val="20000"/>
              </a:spcBef>
            </a:pPr>
            <a:r>
              <a:rPr lang="en-US" sz="3200" dirty="0"/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31666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643EA8-B0E6-4BA3-AC72-E59E87900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305" y="0"/>
            <a:ext cx="557939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88650-F256-4A7C-8E7A-F0DD6A5A7168}"/>
              </a:ext>
            </a:extLst>
          </p:cNvPr>
          <p:cNvSpPr txBox="1"/>
          <p:nvPr/>
        </p:nvSpPr>
        <p:spPr>
          <a:xfrm>
            <a:off x="2042236" y="1894114"/>
            <a:ext cx="892552" cy="3069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Ohio Project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089389-A74E-4482-B105-94B24C69CACE}"/>
              </a:ext>
            </a:extLst>
          </p:cNvPr>
          <p:cNvSpPr txBox="1"/>
          <p:nvPr/>
        </p:nvSpPr>
        <p:spPr>
          <a:xfrm>
            <a:off x="9257212" y="1595846"/>
            <a:ext cx="892552" cy="45567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One-Page Sign-up Form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319265-B656-4BEB-8877-4041CAA7A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8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015332" y="1430254"/>
          <a:ext cx="8161337" cy="474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8753475" imgH="6381750" progId="Excel.Sheet.8">
                  <p:embed/>
                </p:oleObj>
              </mc:Choice>
              <mc:Fallback>
                <p:oleObj name="Worksheet" r:id="rId4" imgW="8753475" imgH="6381750" progId="Excel.Sheet.8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332" y="1430254"/>
                        <a:ext cx="8161337" cy="4742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lnSpc>
                <a:spcPct val="95000"/>
              </a:lnSpc>
              <a:buClr>
                <a:srgbClr val="FF9933"/>
              </a:buClr>
              <a:buSzPct val="100000"/>
            </a:pP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Cost-effectiveness ($/</a:t>
            </a:r>
            <a:r>
              <a:rPr lang="en-US" sz="3600" dirty="0" err="1">
                <a:ea typeface="Lucida Sans Unicode" pitchFamily="34" charset="0"/>
                <a:cs typeface="Lucida Sans Unicode" pitchFamily="34" charset="0"/>
              </a:rPr>
              <a:t>lb</a:t>
            </a: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 P loss reduction) Scenario Results Across </a:t>
            </a:r>
            <a:r>
              <a:rPr lang="en-US" sz="3600" b="1" dirty="0">
                <a:ea typeface="Lucida Sans Unicode" pitchFamily="34" charset="0"/>
                <a:cs typeface="Lucida Sans Unicode" pitchFamily="34" charset="0"/>
              </a:rPr>
              <a:t>Vermont</a:t>
            </a: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 Farms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39A01B-67EC-4D9A-A503-723396EF0F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F388B1-A2FA-4663-A590-CA44D1AEAF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483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2209801" y="1432733"/>
          <a:ext cx="7772399" cy="483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8753475" imgH="6381750" progId="Excel.Sheet.8">
                  <p:embed/>
                </p:oleObj>
              </mc:Choice>
              <mc:Fallback>
                <p:oleObj name="Worksheet" r:id="rId4" imgW="8753475" imgH="6381750" progId="Excel.Sheet.8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432733"/>
                        <a:ext cx="7772399" cy="4830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9E4A868-8959-4E70-A609-0D5A115DA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>
              <a:lnSpc>
                <a:spcPct val="95000"/>
              </a:lnSpc>
              <a:buClr>
                <a:srgbClr val="FF9933"/>
              </a:buClr>
              <a:buSzPct val="100000"/>
            </a:pP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Cost-effectiveness ($/</a:t>
            </a:r>
            <a:r>
              <a:rPr lang="en-US" sz="3600" dirty="0" err="1">
                <a:ea typeface="Lucida Sans Unicode" pitchFamily="34" charset="0"/>
                <a:cs typeface="Lucida Sans Unicode" pitchFamily="34" charset="0"/>
              </a:rPr>
              <a:t>lb</a:t>
            </a: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 P loss reduction) Scenario Results Across </a:t>
            </a:r>
            <a:r>
              <a:rPr lang="en-US" sz="3600" b="1" dirty="0">
                <a:ea typeface="Lucida Sans Unicode" pitchFamily="34" charset="0"/>
                <a:cs typeface="Lucida Sans Unicode" pitchFamily="34" charset="0"/>
              </a:rPr>
              <a:t>Iowa</a:t>
            </a:r>
            <a:r>
              <a:rPr lang="en-US" sz="3600" dirty="0">
                <a:ea typeface="Lucida Sans Unicode" pitchFamily="34" charset="0"/>
                <a:cs typeface="Lucida Sans Unicode" pitchFamily="34" charset="0"/>
              </a:rPr>
              <a:t> Farms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C293B5-AC90-4479-9FA8-80936DF47A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9FCF9-DE73-4DCE-917F-EECF941E8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124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1990" name="Group 54"/>
          <p:cNvGraphicFramePr>
            <a:graphicFrameLocks noGrp="1"/>
          </p:cNvGraphicFramePr>
          <p:nvPr/>
        </p:nvGraphicFramePr>
        <p:xfrm>
          <a:off x="1752600" y="1752600"/>
          <a:ext cx="8610600" cy="325123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37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Watershed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Loss Reduced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(lbs/acre/yr)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Farm Cost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($/lb P)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Farm Profit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($/lb P)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Sediment Loss Reduced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(tons/acre/yr)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3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Iowa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-$0.61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$10.61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37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Vermont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0.26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$4.86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$20.14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965" name="Rectangle 2"/>
          <p:cNvSpPr>
            <a:spLocks noChangeArrowheads="1"/>
          </p:cNvSpPr>
          <p:nvPr/>
        </p:nvSpPr>
        <p:spPr bwMode="auto">
          <a:xfrm>
            <a:off x="1524000" y="304801"/>
            <a:ext cx="9144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000">
                <a:solidFill>
                  <a:srgbClr val="000000"/>
                </a:solidFill>
              </a:rPr>
              <a:t>Results of Good Business Decisions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CCF8FE-607D-49A1-89E8-7B70030F13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563FC8-4A79-472D-BB4E-0AC101680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886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095500" y="1502865"/>
            <a:ext cx="80010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Low-hanging fruit remains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Perf-based incentives inspire new ideas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Farmer motivation varies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Boots on the ground is essential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Transaction Costs &lt; Program Benefits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Models: a necessary evil??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Policy change is slow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B915B-2EC4-4D87-9F18-F099B144DA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09BA57-04CD-434B-B8F7-068B90960D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3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489"/>
          <a:stretch/>
        </p:blipFill>
        <p:spPr>
          <a:xfrm>
            <a:off x="1981200" y="1615440"/>
            <a:ext cx="8229600" cy="35978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402356" y="2611334"/>
            <a:ext cx="2286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86529" y="2514600"/>
            <a:ext cx="2599871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466230" y="3094308"/>
            <a:ext cx="2381250" cy="57970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43100" y="5198016"/>
            <a:ext cx="8458200" cy="10122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1981200" y="4212656"/>
            <a:ext cx="2209800" cy="1041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0" y="278990"/>
            <a:ext cx="9144000" cy="9906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“Model-at-the-farm, </a:t>
            </a:r>
            <a:br>
              <a:rPr lang="en-US" altLang="en-US" sz="4000" dirty="0"/>
            </a:br>
            <a:r>
              <a:rPr lang="en-US" altLang="en-US" sz="4000" dirty="0"/>
              <a:t>measure-at-the-watershed”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 bwMode="auto">
          <a:xfrm>
            <a:off x="4991100" y="4226072"/>
            <a:ext cx="2209800" cy="1041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A1F258C6-6324-4FF2-9E18-8DB81C7220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4A123EBC-A9D7-43A4-BDE5-2CC076ADD2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32BD359-BF36-4AC1-AE33-583EC4E07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96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Modeling farm performance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Triggers primary incentive payment</a:t>
            </a:r>
          </a:p>
          <a:p>
            <a:pPr>
              <a:lnSpc>
                <a:spcPct val="90000"/>
              </a:lnSpc>
            </a:pPr>
            <a:r>
              <a:rPr lang="en-US" dirty="0"/>
              <a:t>Measuring watershed performance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Provides a focal point and real report card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Triggers a secondary incentive payment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Farmer-to-farmer peer pressure for participation</a:t>
            </a:r>
          </a:p>
          <a:p>
            <a:pPr>
              <a:lnSpc>
                <a:spcPct val="90000"/>
              </a:lnSpc>
            </a:pPr>
            <a:r>
              <a:rPr lang="en-US" dirty="0"/>
              <a:t>Winner of U.S. Nutrient Challenge (2015)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9144000" cy="1676400"/>
          </a:xfrm>
        </p:spPr>
        <p:txBody>
          <a:bodyPr/>
          <a:lstStyle/>
          <a:p>
            <a:r>
              <a:rPr lang="en-US" sz="4000" dirty="0"/>
              <a:t>Model at the Farm – </a:t>
            </a:r>
            <a:br>
              <a:rPr lang="en-US" sz="4000" dirty="0"/>
            </a:br>
            <a:r>
              <a:rPr lang="en-US" sz="4000" dirty="0"/>
              <a:t>Measure at the Watershed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26189F9-9F32-4131-AABC-2625AD8EF3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FE064D7-BC05-4E7C-B6CB-8C5B7BE546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2650" y="365127"/>
            <a:ext cx="8222742" cy="1029573"/>
          </a:xfrm>
        </p:spPr>
        <p:txBody>
          <a:bodyPr>
            <a:normAutofit fontScale="90000"/>
          </a:bodyPr>
          <a:lstStyle/>
          <a:p>
            <a:r>
              <a:rPr lang="en-US" dirty="0"/>
              <a:t>Pay-for-Performance Conservation:</a:t>
            </a:r>
            <a:br>
              <a:rPr lang="en-US" dirty="0"/>
            </a:br>
            <a:r>
              <a:rPr lang="en-US" dirty="0"/>
              <a:t>A How-To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19099"/>
            <a:ext cx="5016737" cy="33107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Describes steps and data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Goals: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Reduce transaction costs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Create opportunities for scale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Funded by Great Lakes Protection Fund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1" y="1493633"/>
            <a:ext cx="2660413" cy="3436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7114" y="5364368"/>
            <a:ext cx="8622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https://www.winrock.org/project/running-off-pollution-paying-midwestern-farmers-to-improve-water-quality/</a:t>
            </a:r>
            <a:r>
              <a:rPr lang="en-US" sz="2400" b="1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B1DB28-01C3-4A3D-96CE-4B2F14DCEA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DD174C-1FA6-4A60-B36D-2A3C259DD8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181" b="4128"/>
          <a:stretch/>
        </p:blipFill>
        <p:spPr>
          <a:xfrm>
            <a:off x="1981200" y="1636647"/>
            <a:ext cx="8229600" cy="25908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4724401"/>
            <a:ext cx="8991600" cy="14245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1981200" y="4372110"/>
            <a:ext cx="8229600" cy="2175052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sz="2800" dirty="0"/>
              <a:t>USDA spends &gt;$5 Billion/Year on practices</a:t>
            </a:r>
          </a:p>
          <a:p>
            <a:pPr>
              <a:lnSpc>
                <a:spcPts val="3300"/>
              </a:lnSpc>
            </a:pPr>
            <a:r>
              <a:rPr lang="en-US" sz="2800" dirty="0"/>
              <a:t>Field-specific outcomes are not quantified</a:t>
            </a:r>
          </a:p>
          <a:p>
            <a:pPr>
              <a:lnSpc>
                <a:spcPts val="3300"/>
              </a:lnSpc>
            </a:pPr>
            <a:r>
              <a:rPr lang="en-US" sz="2800" dirty="0"/>
              <a:t>Does not motivate farmers to solve problem</a:t>
            </a:r>
          </a:p>
          <a:p>
            <a:pPr>
              <a:lnSpc>
                <a:spcPts val="33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9144000" cy="990600"/>
          </a:xfrm>
        </p:spPr>
        <p:txBody>
          <a:bodyPr/>
          <a:lstStyle/>
          <a:p>
            <a:r>
              <a:rPr lang="en-US" dirty="0"/>
              <a:t>Current Approach:</a:t>
            </a:r>
            <a:br>
              <a:rPr lang="en-US" dirty="0"/>
            </a:br>
            <a:r>
              <a:rPr lang="en-US" dirty="0"/>
              <a:t>“Pay-for-Practice” Conservation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4F07C141-66B1-4E1E-9C62-C4EDDFD86E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4C17797-F9E6-48E4-B795-AC39C01E1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9144000" cy="1143000"/>
          </a:xfrm>
        </p:spPr>
        <p:txBody>
          <a:bodyPr spcFirstLastPara="1" wrap="square" lIns="90000" tIns="46800" rIns="90000" bIns="46800" anchor="ctr" anchorCtr="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4000" b="1" dirty="0">
                <a:ea typeface="宋体" charset="-122"/>
              </a:rPr>
              <a:t>Contact Information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1371600"/>
            <a:ext cx="7023100" cy="3581400"/>
          </a:xfrm>
        </p:spPr>
        <p:txBody>
          <a:bodyPr spcFirstLastPara="1" wrap="square" lIns="90000" tIns="46800" rIns="90000" bIns="46800" anchor="t" anchorCtr="0"/>
          <a:lstStyle/>
          <a:p>
            <a:pPr marL="341313" indent="-341313" defTabSz="457200">
              <a:lnSpc>
                <a:spcPct val="80000"/>
              </a:lnSpc>
              <a:spcBef>
                <a:spcPct val="0"/>
              </a:spcBef>
              <a:buClr>
                <a:srgbClr val="FFFF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800" dirty="0">
              <a:solidFill>
                <a:srgbClr val="000000"/>
              </a:solidFill>
              <a:ea typeface="宋体" charset="-122"/>
            </a:endParaRPr>
          </a:p>
          <a:p>
            <a:pPr marL="741363" lvl="1" indent="-284163" defTabSz="457200">
              <a:lnSpc>
                <a:spcPct val="80000"/>
              </a:lnSpc>
              <a:spcBef>
                <a:spcPts val="12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Jon Winsten</a:t>
            </a:r>
          </a:p>
          <a:p>
            <a:pPr marL="741363" lvl="1" indent="-284163" defTabSz="457200">
              <a:lnSpc>
                <a:spcPct val="80000"/>
              </a:lnSpc>
              <a:spcBef>
                <a:spcPts val="12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Senior Agricultural Economist</a:t>
            </a:r>
          </a:p>
          <a:p>
            <a:pPr marL="741363" lvl="1" indent="-284163" defTabSz="457200">
              <a:lnSpc>
                <a:spcPct val="80000"/>
              </a:lnSpc>
              <a:spcBef>
                <a:spcPts val="12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Winrock International</a:t>
            </a:r>
          </a:p>
          <a:p>
            <a:pPr marL="741363" lvl="1" indent="-284163" defTabSz="457200">
              <a:lnSpc>
                <a:spcPct val="80000"/>
              </a:lnSpc>
              <a:spcBef>
                <a:spcPts val="12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Email: jwinsten@winrock.org </a:t>
            </a:r>
          </a:p>
          <a:p>
            <a:pPr marL="741363" lvl="1" indent="-284163" defTabSz="457200">
              <a:lnSpc>
                <a:spcPct val="80000"/>
              </a:lnSpc>
              <a:spcBef>
                <a:spcPts val="12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Tel: (802) 343-3037</a:t>
            </a:r>
          </a:p>
          <a:p>
            <a:pPr marL="741363" lvl="1" indent="-284163" defTabSz="457200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4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  <a:p>
            <a:pPr marL="341313" indent="-341313" defTabSz="457200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zh-CN" sz="2400" dirty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942D27-5A3F-4C2B-A7FD-EC32CDE1CB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7A7694-2302-4E0A-B137-1D752BE65E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06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3999" y="167640"/>
            <a:ext cx="9144000" cy="990600"/>
          </a:xfrm>
        </p:spPr>
        <p:txBody>
          <a:bodyPr/>
          <a:lstStyle/>
          <a:p>
            <a:r>
              <a:rPr lang="en-US" sz="4200" dirty="0"/>
              <a:t>Landscape is Diverse: </a:t>
            </a:r>
            <a:br>
              <a:rPr lang="en-US" sz="4200" dirty="0"/>
            </a:br>
            <a:r>
              <a:rPr lang="en-US" sz="4200" dirty="0"/>
              <a:t>BMP Performance is Highly Variable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13925" b="14645"/>
          <a:stretch/>
        </p:blipFill>
        <p:spPr bwMode="auto">
          <a:xfrm>
            <a:off x="2663825" y="1611449"/>
            <a:ext cx="6864351" cy="392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E1A51D-58AC-466A-8D91-5AC37DC7A0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60CF10-0892-4D21-83DC-6C6B22E1F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D19D9E-6417-4E75-96B1-B4BC7C207C4B}"/>
              </a:ext>
            </a:extLst>
          </p:cNvPr>
          <p:cNvSpPr/>
          <p:nvPr/>
        </p:nvSpPr>
        <p:spPr>
          <a:xfrm>
            <a:off x="2481811" y="5596010"/>
            <a:ext cx="802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Field-specific information is essential</a:t>
            </a:r>
          </a:p>
        </p:txBody>
      </p:sp>
    </p:spTree>
    <p:extLst>
      <p:ext uri="{BB962C8B-B14F-4D97-AF65-F5344CB8AC3E}">
        <p14:creationId xmlns:p14="http://schemas.microsoft.com/office/powerpoint/2010/main" val="292994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489"/>
          <a:stretch/>
        </p:blipFill>
        <p:spPr>
          <a:xfrm>
            <a:off x="1981200" y="1600200"/>
            <a:ext cx="8229600" cy="359781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402356" y="2611334"/>
            <a:ext cx="2286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886529" y="2514600"/>
            <a:ext cx="2599871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466230" y="3094308"/>
            <a:ext cx="2381250" cy="57970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43100" y="5198016"/>
            <a:ext cx="8458200" cy="10122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90600"/>
          </a:xfrm>
        </p:spPr>
        <p:txBody>
          <a:bodyPr/>
          <a:lstStyle/>
          <a:p>
            <a:r>
              <a:rPr lang="en-US" sz="4200" dirty="0">
                <a:solidFill>
                  <a:schemeClr val="tx1"/>
                </a:solidFill>
              </a:rPr>
              <a:t>Alternative Approach: 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“Pay-for-Performance” Conservation</a:t>
            </a:r>
          </a:p>
        </p:txBody>
      </p:sp>
      <p:sp>
        <p:nvSpPr>
          <p:cNvPr id="9" name="Google Shape;31;p4">
            <a:extLst>
              <a:ext uri="{FF2B5EF4-FFF2-40B4-BE49-F238E27FC236}">
                <a16:creationId xmlns:a16="http://schemas.microsoft.com/office/drawing/2014/main" xmlns="" id="{EA5DE7F9-9C70-48CF-818C-DB0153A04A43}"/>
              </a:ext>
            </a:extLst>
          </p:cNvPr>
          <p:cNvSpPr txBox="1">
            <a:spLocks/>
          </p:cNvSpPr>
          <p:nvPr/>
        </p:nvSpPr>
        <p:spPr>
          <a:xfrm>
            <a:off x="5047211" y="6247592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10" name="Google Shape;32;p4">
            <a:extLst>
              <a:ext uri="{FF2B5EF4-FFF2-40B4-BE49-F238E27FC236}">
                <a16:creationId xmlns:a16="http://schemas.microsoft.com/office/drawing/2014/main" xmlns="" id="{CB6C56EF-516C-48F3-B3CD-C02F4F0EA3B6}"/>
              </a:ext>
            </a:extLst>
          </p:cNvPr>
          <p:cNvSpPr txBox="1">
            <a:spLocks/>
          </p:cNvSpPr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C860AD-EBCA-4B2E-B720-1E3C5A16E4CA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0A5389-4240-4E9E-B8E6-9A7084C56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385" y="6195248"/>
            <a:ext cx="1429789" cy="576205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xmlns="" id="{6BED0EE1-4D63-4C86-9F8A-9F95DB6DC668}"/>
              </a:ext>
            </a:extLst>
          </p:cNvPr>
          <p:cNvSpPr txBox="1">
            <a:spLocks/>
          </p:cNvSpPr>
          <p:nvPr/>
        </p:nvSpPr>
        <p:spPr>
          <a:xfrm>
            <a:off x="1981200" y="5168124"/>
            <a:ext cx="8229600" cy="102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85D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2800" b="0" i="0" u="none" strike="noStrike" cap="none">
                <a:solidFill>
                  <a:srgbClr val="085D8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85D8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85D8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85D8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300"/>
              </a:lnSpc>
            </a:pPr>
            <a:r>
              <a:rPr lang="en-US" sz="2800" dirty="0">
                <a:solidFill>
                  <a:schemeClr val="tx1"/>
                </a:solidFill>
              </a:rPr>
              <a:t>Payments based on estimated outcome from specific fields</a:t>
            </a:r>
          </a:p>
          <a:p>
            <a:pPr>
              <a:lnSpc>
                <a:spcPts val="33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34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sz="4000" dirty="0"/>
              <a:t>Why Pay-for-Performance?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05800" cy="4114800"/>
          </a:xfrm>
        </p:spPr>
        <p:txBody>
          <a:bodyPr/>
          <a:lstStyle/>
          <a:p>
            <a:pPr marL="628650" indent="-514350" defTabSz="457200">
              <a:spcBef>
                <a:spcPts val="672"/>
              </a:spcBef>
              <a:buSzPct val="10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Address market failure</a:t>
            </a:r>
          </a:p>
          <a:p>
            <a:pPr marL="628650" indent="-514350" defTabSz="457200">
              <a:spcBef>
                <a:spcPts val="672"/>
              </a:spcBef>
              <a:buSzPct val="10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Motivate farmers</a:t>
            </a:r>
          </a:p>
          <a:p>
            <a:pPr marL="1085850" lvl="1" indent="-514350" defTabSz="457200">
              <a:spcBef>
                <a:spcPts val="672"/>
              </a:spcBef>
              <a:buSzPct val="100000"/>
              <a:buFont typeface="+mj-lt"/>
              <a:buAutoNum type="alphaU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Create specific goals</a:t>
            </a:r>
          </a:p>
          <a:p>
            <a:pPr marL="1085850" lvl="1" indent="-514350" defTabSz="457200">
              <a:spcBef>
                <a:spcPts val="672"/>
              </a:spcBef>
              <a:buSzPct val="100000"/>
              <a:buFont typeface="+mj-lt"/>
              <a:buAutoNum type="alphaU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Increase farm profits</a:t>
            </a:r>
          </a:p>
          <a:p>
            <a:pPr marL="628650" indent="-514350" defTabSz="457200">
              <a:spcBef>
                <a:spcPts val="672"/>
              </a:spcBef>
              <a:buSzPct val="10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Quantify outcomes</a:t>
            </a:r>
          </a:p>
          <a:p>
            <a:pPr marL="628650" indent="-514350" defTabSz="457200">
              <a:spcBef>
                <a:spcPts val="672"/>
              </a:spcBef>
              <a:buSzPct val="100000"/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Cost-effective outcomes more likely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4E6ED1-BADC-4803-B670-C690E4E3F5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A48662-BDA3-4C01-BC68-0FEBA7D05F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B099C-FA06-4ADB-A0C0-339FCA5BD3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9144000" cy="990600"/>
          </a:xfrm>
        </p:spPr>
        <p:txBody>
          <a:bodyPr/>
          <a:lstStyle/>
          <a:p>
            <a:r>
              <a:rPr lang="en-US" sz="4000" dirty="0"/>
              <a:t>Key Program Design Questions: </a:t>
            </a:r>
            <a:br>
              <a:rPr lang="en-US" sz="4000" dirty="0"/>
            </a:br>
            <a:r>
              <a:rPr lang="en-US" dirty="0"/>
              <a:t>What, How, and </a:t>
            </a:r>
            <a:r>
              <a:rPr lang="en-US" sz="4000" dirty="0"/>
              <a:t>Where?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828800"/>
            <a:ext cx="8305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/>
              <a:t>What </a:t>
            </a:r>
            <a:r>
              <a:rPr lang="en-US" sz="2800" dirty="0"/>
              <a:t>ecosystem service(s) do we target?</a:t>
            </a:r>
            <a:endParaRPr lang="en-US" sz="2800" b="1" dirty="0"/>
          </a:p>
          <a:p>
            <a:pPr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b="1" dirty="0"/>
          </a:p>
          <a:p>
            <a:pPr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/>
              <a:t>How</a:t>
            </a:r>
            <a:r>
              <a:rPr lang="en-US" sz="2800" dirty="0"/>
              <a:t> do we quantify environmental performance?</a:t>
            </a:r>
            <a:endParaRPr lang="en-US" sz="2400" dirty="0"/>
          </a:p>
          <a:p>
            <a:pPr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800" b="1" dirty="0"/>
          </a:p>
          <a:p>
            <a:pPr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b="1" dirty="0"/>
              <a:t>Where</a:t>
            </a:r>
            <a:r>
              <a:rPr lang="en-US" sz="2800" dirty="0"/>
              <a:t> do we quantify environmental performance?</a:t>
            </a:r>
          </a:p>
          <a:p>
            <a:pPr marL="798513" indent="-457200" defTabSz="457200"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Need performance measures that are closely related to ultimate water quality concern </a:t>
            </a:r>
            <a:r>
              <a:rPr lang="en-US" sz="2400" b="1" dirty="0"/>
              <a:t>AND</a:t>
            </a:r>
            <a:r>
              <a:rPr lang="en-US" sz="2400" dirty="0"/>
              <a:t> directly influenced by farm management decisions. </a:t>
            </a:r>
          </a:p>
          <a:p>
            <a:pPr marL="341313" indent="-341313"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1313" indent="-341313" defTabSz="457200"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3E19C0-3D9A-4B0C-BB7D-39AFFCD562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0"/>
            <a:ext cx="91440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Work with Farmers to Help Develop Ideas and Provide Specific Information</a:t>
            </a:r>
          </a:p>
        </p:txBody>
      </p:sp>
      <p:pic>
        <p:nvPicPr>
          <p:cNvPr id="4" name="Picture 3" descr="Chuck, Iowa State, Farm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4064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62088"/>
            <a:ext cx="4500226" cy="3358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24E351-7ACA-4615-B7C0-1D6BFE90DA8C}"/>
              </a:ext>
            </a:extLst>
          </p:cNvPr>
          <p:cNvSpPr txBox="1"/>
          <p:nvPr/>
        </p:nvSpPr>
        <p:spPr>
          <a:xfrm>
            <a:off x="1748174" y="4546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Identify actions for specific fields (scenarios)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Estimate nutrient loss reductions and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Provide information to farmers for decision-making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81523B-159E-40E5-B113-228DC52F48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BAA7FCE-DC89-46F3-B665-EDF73F5B8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2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9144000" cy="990600"/>
          </a:xfrm>
        </p:spPr>
        <p:txBody>
          <a:bodyPr/>
          <a:lstStyle/>
          <a:p>
            <a:r>
              <a:rPr lang="en-US" dirty="0"/>
              <a:t>Pilot-Testing Pay-for-Performance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360" y="1798320"/>
            <a:ext cx="7543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defTabSz="457200"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Iowa, Vermont, Wisconsin, Ohio</a:t>
            </a:r>
          </a:p>
          <a:p>
            <a:pPr marL="457200" lvl="2" indent="-457200" defTabSz="457200"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Focus on P loss; also N loss (Ohio) </a:t>
            </a:r>
          </a:p>
          <a:p>
            <a:pPr marL="457200" indent="-457200" defTabSz="457200"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Models: P Index, Snap-Plus, NTT</a:t>
            </a:r>
          </a:p>
          <a:p>
            <a:pPr marL="457200" indent="-457200" defTabSz="457200"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WQ Measurement (Ohio)</a:t>
            </a:r>
          </a:p>
          <a:p>
            <a:pPr marL="457200" indent="-457200" defTabSz="457200"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>
              <a:latin typeface="+mn-lt"/>
              <a:cs typeface="+mn-cs"/>
            </a:endParaRPr>
          </a:p>
          <a:p>
            <a:pPr marL="457200" indent="-457200" defTabSz="457200">
              <a:buSzPct val="10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>
                <a:latin typeface="+mn-lt"/>
                <a:cs typeface="+mn-cs"/>
              </a:rPr>
              <a:t>Ohio: Offering $35/</a:t>
            </a:r>
            <a:r>
              <a:rPr lang="en-US" sz="3200" dirty="0" err="1">
                <a:latin typeface="+mn-lt"/>
                <a:cs typeface="+mn-cs"/>
              </a:rPr>
              <a:t>lb</a:t>
            </a:r>
            <a:r>
              <a:rPr lang="en-US" sz="3200" dirty="0">
                <a:latin typeface="+mn-lt"/>
                <a:cs typeface="+mn-cs"/>
              </a:rPr>
              <a:t> P and $5/</a:t>
            </a:r>
            <a:r>
              <a:rPr lang="en-US" sz="3200" dirty="0" err="1">
                <a:latin typeface="+mn-lt"/>
                <a:cs typeface="+mn-cs"/>
              </a:rPr>
              <a:t>lb</a:t>
            </a:r>
            <a:r>
              <a:rPr lang="en-US" sz="3200" dirty="0">
                <a:latin typeface="+mn-lt"/>
                <a:cs typeface="+mn-cs"/>
              </a:rPr>
              <a:t> 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55A6A19-B640-4732-8ABA-FA8ECF1935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A6FEBE-E16E-42BD-A8FB-376554666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EFAB5E-DC55-4E76-BA4B-92DB754E162D}"/>
              </a:ext>
            </a:extLst>
          </p:cNvPr>
          <p:cNvSpPr txBox="1">
            <a:spLocks/>
          </p:cNvSpPr>
          <p:nvPr/>
        </p:nvSpPr>
        <p:spPr bwMode="auto">
          <a:xfrm>
            <a:off x="1524000" y="9525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A21F"/>
              </a:buClr>
              <a:buFont typeface="Wingdings" charset="2"/>
              <a:defRPr sz="24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l"/>
              <a:defRPr sz="20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rgbClr val="085D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</a:rPr>
              <a:t>Information Created for Farmer Decision-Making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AB037D-7EC1-46E8-BA76-3788E835F9F4}"/>
              </a:ext>
            </a:extLst>
          </p:cNvPr>
          <p:cNvSpPr/>
          <p:nvPr/>
        </p:nvSpPr>
        <p:spPr>
          <a:xfrm>
            <a:off x="2933700" y="1807033"/>
            <a:ext cx="6324600" cy="260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Graphs of field-specific:</a:t>
            </a:r>
          </a:p>
          <a:p>
            <a:pPr marL="914400" lvl="1" indent="-457200">
              <a:lnSpc>
                <a:spcPts val="33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Nutrient loss reduction</a:t>
            </a:r>
          </a:p>
          <a:p>
            <a:pPr marL="914400" lvl="1" indent="-457200">
              <a:lnSpc>
                <a:spcPts val="33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Payment</a:t>
            </a:r>
          </a:p>
          <a:p>
            <a:pPr marL="914400" lvl="1" indent="-457200">
              <a:lnSpc>
                <a:spcPts val="33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Full economic cost</a:t>
            </a:r>
          </a:p>
          <a:p>
            <a:pPr marL="914400" lvl="3" indent="-457200">
              <a:lnSpc>
                <a:spcPts val="33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3200" dirty="0"/>
              <a:t>Profit or loss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8A6228-3814-43C1-B03E-A8BD2C2B1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www.winrock.org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4576D0-042E-40DA-AF65-224AD9E866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CC860AD-EBCA-4B2E-B720-1E3C5A16E4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671D718-29DF-420F-A07D-3EFD06D559B6}"/>
              </a:ext>
            </a:extLst>
          </p:cNvPr>
          <p:cNvSpPr/>
          <p:nvPr/>
        </p:nvSpPr>
        <p:spPr>
          <a:xfrm>
            <a:off x="2933700" y="4409284"/>
            <a:ext cx="1670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38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inrock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DF82B10579874C927E8C826E5F58C9" ma:contentTypeVersion="13" ma:contentTypeDescription="Create a new document." ma:contentTypeScope="" ma:versionID="68b5b23aa45d38b6ba9526c3dd1700fe">
  <xsd:schema xmlns:xsd="http://www.w3.org/2001/XMLSchema" xmlns:xs="http://www.w3.org/2001/XMLSchema" xmlns:p="http://schemas.microsoft.com/office/2006/metadata/properties" xmlns:ns3="00d7cebf-26da-42d9-a093-5a00f38d5a20" xmlns:ns4="9f576f56-3e88-4cf4-8d71-fddb132649bc" targetNamespace="http://schemas.microsoft.com/office/2006/metadata/properties" ma:root="true" ma:fieldsID="982e024285cc78af2f36ef5e2be3a0c3" ns3:_="" ns4:_="">
    <xsd:import namespace="00d7cebf-26da-42d9-a093-5a00f38d5a20"/>
    <xsd:import namespace="9f576f56-3e88-4cf4-8d71-fddb132649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7cebf-26da-42d9-a093-5a00f38d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76f56-3e88-4cf4-8d71-fddb13264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78D80-2630-44D2-B24A-13EDF4217366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00d7cebf-26da-42d9-a093-5a00f38d5a20"/>
    <ds:schemaRef ds:uri="http://schemas.openxmlformats.org/package/2006/metadata/core-properties"/>
    <ds:schemaRef ds:uri="9f576f56-3e88-4cf4-8d71-fddb132649b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0498A1-382F-4A44-9FC9-623BECB43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F50FFB-BF9E-4B59-9C70-CEEEF4ADE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d7cebf-26da-42d9-a093-5a00f38d5a20"/>
    <ds:schemaRef ds:uri="9f576f56-3e88-4cf4-8d71-fddb132649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19504</TotalTime>
  <Words>1142</Words>
  <Application>Microsoft Office PowerPoint</Application>
  <PresentationFormat>Custom</PresentationFormat>
  <Paragraphs>220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Winrock</vt:lpstr>
      <vt:lpstr>Worksheet</vt:lpstr>
      <vt:lpstr>PowerPoint Presentation</vt:lpstr>
      <vt:lpstr>Current Approach: “Pay-for-Practice” Conservation</vt:lpstr>
      <vt:lpstr>Landscape is Diverse:  BMP Performance is Highly Variable</vt:lpstr>
      <vt:lpstr>Alternative Approach:  “Pay-for-Performance” Conservation</vt:lpstr>
      <vt:lpstr>Why Pay-for-Performance?</vt:lpstr>
      <vt:lpstr>Key Program Design Questions:  What, How, and Where?</vt:lpstr>
      <vt:lpstr>PowerPoint Presentation</vt:lpstr>
      <vt:lpstr>Pilot-Testing Pay-for-Performance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“Model-at-the-farm,  measure-at-the-watershed”</vt:lpstr>
      <vt:lpstr>Model at the Farm –  Measure at the Watershed </vt:lpstr>
      <vt:lpstr>Pay-for-Performance Conservation: A How-To Guide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Winsten, Jon</dc:creator>
  <cp:lastModifiedBy>Pion</cp:lastModifiedBy>
  <cp:revision>122</cp:revision>
  <cp:lastPrinted>2019-10-23T15:11:44Z</cp:lastPrinted>
  <dcterms:modified xsi:type="dcterms:W3CDTF">2020-10-07T17:25:11Z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0x0101008DDF82B10579874C927E8C826E5F58C9</vt:lpwstr>
  </property>
</Properties>
</file>