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7" r:id="rId2"/>
    <p:sldId id="293" r:id="rId3"/>
    <p:sldId id="279" r:id="rId4"/>
    <p:sldId id="284" r:id="rId5"/>
    <p:sldId id="298" r:id="rId6"/>
    <p:sldId id="285" r:id="rId7"/>
    <p:sldId id="297" r:id="rId8"/>
    <p:sldId id="292" r:id="rId9"/>
    <p:sldId id="294" r:id="rId10"/>
    <p:sldId id="295" r:id="rId11"/>
    <p:sldId id="299" r:id="rId12"/>
    <p:sldId id="300" r:id="rId13"/>
    <p:sldId id="301" r:id="rId14"/>
    <p:sldId id="302" r:id="rId15"/>
    <p:sldId id="296" r:id="rId16"/>
    <p:sldId id="303" r:id="rId17"/>
    <p:sldId id="304" r:id="rId18"/>
    <p:sldId id="290" r:id="rId19"/>
    <p:sldId id="286" r:id="rId20"/>
  </p:sldIdLst>
  <p:sldSz cx="9144000" cy="5143500" type="screen16x9"/>
  <p:notesSz cx="6858000" cy="9144000"/>
  <p:embeddedFontLst>
    <p:embeddedFont>
      <p:font typeface="Franklin Gothic" panose="020B0604020202020204" charset="0"/>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hlani (Skipper) Nelson" initials="L(N" lastIdx="8" clrIdx="0">
    <p:extLst>
      <p:ext uri="{19B8F6BF-5375-455C-9EA6-DF929625EA0E}">
        <p15:presenceInfo xmlns:p15="http://schemas.microsoft.com/office/powerpoint/2012/main" userId="S-1-5-21-3503265605-168171658-1982902784-10610" providerId="AD"/>
      </p:ext>
    </p:extLst>
  </p:cmAuthor>
  <p:cmAuthor id="2" name="Molly McDonough" initials="MM" lastIdx="4" clrIdx="1">
    <p:extLst>
      <p:ext uri="{19B8F6BF-5375-455C-9EA6-DF929625EA0E}">
        <p15:presenceInfo xmlns:p15="http://schemas.microsoft.com/office/powerpoint/2012/main" userId="S-1-5-21-3503265605-168171658-1982902784-128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05" autoAdjust="0"/>
  </p:normalViewPr>
  <p:slideViewPr>
    <p:cSldViewPr snapToGrid="0">
      <p:cViewPr varScale="1">
        <p:scale>
          <a:sx n="67" d="100"/>
          <a:sy n="67" d="100"/>
        </p:scale>
        <p:origin x="1260"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d0004e3d0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Google Shape;63;g3d0004e3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Hello! Thank you, Chief Pero. Also, a big thank you to the organizers of this event who have been so adaptable and understanding during this chaotic time.</a:t>
            </a:r>
          </a:p>
          <a:p>
            <a:pPr marL="0" lvl="0" indent="0" rtl="0">
              <a:spcBef>
                <a:spcPts val="0"/>
              </a:spcBef>
              <a:spcAft>
                <a:spcPts val="0"/>
              </a:spcAft>
              <a:buNone/>
            </a:pPr>
            <a:endParaRPr lang="en-US" dirty="0"/>
          </a:p>
          <a:p>
            <a:pPr marL="0" lvl="0" indent="0" rtl="0">
              <a:spcBef>
                <a:spcPts val="0"/>
              </a:spcBef>
              <a:spcAft>
                <a:spcPts val="0"/>
              </a:spcAft>
              <a:buNone/>
            </a:pPr>
            <a:r>
              <a:rPr lang="en-US" dirty="0"/>
              <a:t>We are going to shift gears and discuss how a community can include food access in municipal plans and update zoning codes to increase food security. This is an important topic because many municipalities have prohibited people from growing their own food on their property citing public health concerns. However, in the past ten years, we have seen municipalities across the United States begin to include language in their municipal plans around food access as well as amend or update their zoning codes to improve people’s access to healthy foods.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Updating zoning codes to minimize limitations on agricultural uses has the potential to increase residents’ access to healthy food. Allowing residents to grow their own food or encouraging small growers to produce food in food-insecure areas can increase access to healthy food. By ensuring that food production is properly regulated and managed, local governments can create a mixed-use land pattern that incentivizes healthy food production in all zones while ensuring community concerns and quality of life issues are addressed.</a:t>
            </a:r>
          </a:p>
        </p:txBody>
      </p:sp>
    </p:spTree>
    <p:extLst>
      <p:ext uri="{BB962C8B-B14F-4D97-AF65-F5344CB8AC3E}">
        <p14:creationId xmlns:p14="http://schemas.microsoft.com/office/powerpoint/2010/main" val="144850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Without clear definitions, zoning codes may discourage food production through ambiguous language and unclear regulations. Potential growers may have a difficult time discerning what is allowed and refrain from producing food due to fear of a possible violation or fine.</a:t>
            </a:r>
          </a:p>
        </p:txBody>
      </p:sp>
    </p:spTree>
    <p:extLst>
      <p:ext uri="{BB962C8B-B14F-4D97-AF65-F5344CB8AC3E}">
        <p14:creationId xmlns:p14="http://schemas.microsoft.com/office/powerpoint/2010/main" val="386004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If land use is not spelled out, growers may be hesitant to invest long-term or even start growing as they may feel they can be ordered to stop growing at any time. Naming the urban agriculture as a permitted land use gives more permanence and authority to growers.</a:t>
            </a:r>
          </a:p>
        </p:txBody>
      </p:sp>
    </p:spTree>
    <p:extLst>
      <p:ext uri="{BB962C8B-B14F-4D97-AF65-F5344CB8AC3E}">
        <p14:creationId xmlns:p14="http://schemas.microsoft.com/office/powerpoint/2010/main" val="408208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Some zoning codes may not allow on-site sale of produce, which limits the ability for growers to sell produce with their neighbors and other consumers. Specifically permitting on-site sale of farm products can increase access to healthy food to neighborhood consumers.</a:t>
            </a:r>
          </a:p>
        </p:txBody>
      </p:sp>
    </p:spTree>
    <p:extLst>
      <p:ext uri="{BB962C8B-B14F-4D97-AF65-F5344CB8AC3E}">
        <p14:creationId xmlns:p14="http://schemas.microsoft.com/office/powerpoint/2010/main" val="359532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Restrictions on keeping animals can limit residents from producing additional food besides fruits and vegetables. Products like milk, eggs and honey may be hard for consumers to find locally especially in areas without access to fresh and affordable food.</a:t>
            </a:r>
          </a:p>
          <a:p>
            <a:pPr marL="0" lvl="0" indent="0" rtl="0">
              <a:spcBef>
                <a:spcPts val="0"/>
              </a:spcBef>
              <a:spcAft>
                <a:spcPts val="0"/>
              </a:spcAft>
              <a:buNone/>
            </a:pPr>
            <a:endParaRPr lang="en-US" dirty="0"/>
          </a:p>
          <a:p>
            <a:pPr marL="0" lvl="0" indent="0" rtl="0">
              <a:spcBef>
                <a:spcPts val="0"/>
              </a:spcBef>
              <a:spcAft>
                <a:spcPts val="0"/>
              </a:spcAft>
              <a:buNone/>
            </a:pPr>
            <a:r>
              <a:rPr lang="en-US" dirty="0"/>
              <a:t>Prohibiting animal-keeping can also disproportionately affect immigrant communities. For example, Muslim communities expressed a desire to produce Halal meats in Detroit but community opposition to allowing animals in city limits means this is still not allowed in the zoning code.</a:t>
            </a:r>
          </a:p>
        </p:txBody>
      </p:sp>
    </p:spTree>
    <p:extLst>
      <p:ext uri="{BB962C8B-B14F-4D97-AF65-F5344CB8AC3E}">
        <p14:creationId xmlns:p14="http://schemas.microsoft.com/office/powerpoint/2010/main" val="285325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In Vermont, the state has given authority to municipalities to develop zoning by-laws which they can elect to implement or not (Zoning statute: 24 VSA 3028 (a); land use statute: Act 250).  </a:t>
            </a:r>
          </a:p>
          <a:p>
            <a:pPr marL="0" lvl="0" indent="0" rtl="0">
              <a:spcBef>
                <a:spcPts val="0"/>
              </a:spcBef>
              <a:spcAft>
                <a:spcPts val="0"/>
              </a:spcAft>
              <a:buNone/>
            </a:pPr>
            <a:endParaRPr lang="en-US" dirty="0"/>
          </a:p>
          <a:p>
            <a:r>
              <a:rPr lang="en-US" dirty="0"/>
              <a:t>11 planning regions: each region has a regional planning commission with a board of directors</a:t>
            </a:r>
          </a:p>
          <a:p>
            <a:r>
              <a:rPr lang="en-US" dirty="0"/>
              <a:t>Each region has a regional plan</a:t>
            </a:r>
          </a:p>
          <a:p>
            <a:r>
              <a:rPr lang="en-US" dirty="0"/>
              <a:t>Municipal plans are optional: but having an approved plan allows municipalities to participate in certain state and federal programs and access to funding sources</a:t>
            </a:r>
          </a:p>
          <a:p>
            <a:r>
              <a:rPr lang="en-US" dirty="0"/>
              <a:t>Municipal plans feed into regional plans which help feed into state agency plans: on topics as diverse as water quality, housing, and hazard mitigation</a:t>
            </a:r>
          </a:p>
          <a:p>
            <a:pPr marL="0" lvl="0" indent="0" rtl="0">
              <a:spcBef>
                <a:spcPts val="0"/>
              </a:spcBef>
              <a:spcAft>
                <a:spcPts val="0"/>
              </a:spcAft>
              <a:buNone/>
            </a:pPr>
            <a:endParaRPr lang="en-US" dirty="0"/>
          </a:p>
        </p:txBody>
      </p:sp>
    </p:spTree>
    <p:extLst>
      <p:ext uri="{BB962C8B-B14F-4D97-AF65-F5344CB8AC3E}">
        <p14:creationId xmlns:p14="http://schemas.microsoft.com/office/powerpoint/2010/main" val="221855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These case studies were included in Farm to Plate’s Local Planning Resource which I will share at end of this presentation.</a:t>
            </a:r>
          </a:p>
          <a:p>
            <a:pPr marL="0" lvl="0" indent="0" rtl="0">
              <a:spcBef>
                <a:spcPts val="0"/>
              </a:spcBef>
              <a:spcAft>
                <a:spcPts val="0"/>
              </a:spcAft>
              <a:buNone/>
            </a:pPr>
            <a:endParaRPr lang="en-US" dirty="0"/>
          </a:p>
          <a:p>
            <a:pPr marL="0" lvl="0" indent="0" rtl="0">
              <a:spcBef>
                <a:spcPts val="0"/>
              </a:spcBef>
              <a:spcAft>
                <a:spcPts val="0"/>
              </a:spcAft>
              <a:buNone/>
            </a:pPr>
            <a:r>
              <a:rPr lang="en-US" dirty="0"/>
              <a:t>CALLUS ON MY THUMB!</a:t>
            </a:r>
          </a:p>
        </p:txBody>
      </p:sp>
    </p:spTree>
    <p:extLst>
      <p:ext uri="{BB962C8B-B14F-4D97-AF65-F5344CB8AC3E}">
        <p14:creationId xmlns:p14="http://schemas.microsoft.com/office/powerpoint/2010/main" val="311987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For more information about updating or amending zoning codes, please visit the Healthy Food Policy Project. HFPP is a partnership between CAFS at VLS, Rudd at the University of Connecticut, and Public Health Law Center. HFPP identify and elevate local laws that seek to promote access to healthy food while also contributing to strong local economies, an improved environment, and health equity, with a focus on socially disadvantaged and marginalized groups.</a:t>
            </a:r>
          </a:p>
          <a:p>
            <a:pPr marL="0" lvl="0" indent="0" rtl="0">
              <a:spcBef>
                <a:spcPts val="0"/>
              </a:spcBef>
              <a:spcAft>
                <a:spcPts val="0"/>
              </a:spcAft>
              <a:buNone/>
            </a:pPr>
            <a:endParaRPr lang="en-US" dirty="0"/>
          </a:p>
          <a:p>
            <a:pPr marL="0" lvl="0" indent="0" rtl="0">
              <a:spcBef>
                <a:spcPts val="0"/>
              </a:spcBef>
              <a:spcAft>
                <a:spcPts val="0"/>
              </a:spcAft>
              <a:buNone/>
            </a:pPr>
            <a:r>
              <a:rPr lang="en-US" dirty="0"/>
              <a:t>A special shout out to Tess Romanski, a Master’s student at Vermont Law School who developed the HFPP resource pictured here.</a:t>
            </a:r>
          </a:p>
        </p:txBody>
      </p:sp>
    </p:spTree>
    <p:extLst>
      <p:ext uri="{BB962C8B-B14F-4D97-AF65-F5344CB8AC3E}">
        <p14:creationId xmlns:p14="http://schemas.microsoft.com/office/powerpoint/2010/main" val="3718526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d00f03c1c_4_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3d00f03c1c_4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 want to point out two specific resources: The Healthy Food Policy Project and the Farm to plate resource on local planning. These two resources have a variety of information around local planning and examples of innovative local policies. </a:t>
            </a:r>
            <a:endParaRPr dirty="0"/>
          </a:p>
        </p:txBody>
      </p:sp>
    </p:spTree>
    <p:extLst>
      <p:ext uri="{BB962C8B-B14F-4D97-AF65-F5344CB8AC3E}">
        <p14:creationId xmlns:p14="http://schemas.microsoft.com/office/powerpoint/2010/main" val="408310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d00f03c1c_4_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3d00f03c1c_4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 hope that this presentation:</a:t>
            </a:r>
          </a:p>
          <a:p>
            <a:pPr marL="0" lvl="0" indent="0" rtl="0">
              <a:spcBef>
                <a:spcPts val="0"/>
              </a:spcBef>
              <a:spcAft>
                <a:spcPts val="0"/>
              </a:spcAft>
              <a:buNone/>
            </a:pPr>
            <a:r>
              <a:rPr lang="en-US" dirty="0"/>
              <a:t>Provided comprehensive information about municipal authority with a specific focus on zoning and planning;</a:t>
            </a:r>
          </a:p>
          <a:p>
            <a:pPr marL="0" lvl="0" indent="0" rtl="0">
              <a:spcBef>
                <a:spcPts val="0"/>
              </a:spcBef>
              <a:spcAft>
                <a:spcPts val="0"/>
              </a:spcAft>
              <a:buNone/>
            </a:pPr>
            <a:r>
              <a:rPr lang="en-US" dirty="0"/>
              <a:t>Shared national and local examples to encourage methods of implementing similar plans in your community;</a:t>
            </a:r>
          </a:p>
          <a:p>
            <a:pPr marL="0" lvl="0" indent="0" rtl="0">
              <a:spcBef>
                <a:spcPts val="0"/>
              </a:spcBef>
              <a:spcAft>
                <a:spcPts val="0"/>
              </a:spcAft>
              <a:buNone/>
            </a:pPr>
            <a:r>
              <a:rPr lang="en-US"/>
              <a:t>Looked </a:t>
            </a:r>
            <a:r>
              <a:rPr lang="en-US" dirty="0"/>
              <a:t>at another way to strengthen our local food system through law and policy.</a:t>
            </a:r>
          </a:p>
          <a:p>
            <a:pPr marL="0" lvl="0" indent="0" rtl="0">
              <a:spcBef>
                <a:spcPts val="0"/>
              </a:spcBef>
              <a:spcAft>
                <a:spcPts val="0"/>
              </a:spcAft>
              <a:buNone/>
            </a:pPr>
            <a:endParaRPr dirty="0"/>
          </a:p>
        </p:txBody>
      </p:sp>
    </p:spTree>
    <p:extLst>
      <p:ext uri="{BB962C8B-B14F-4D97-AF65-F5344CB8AC3E}">
        <p14:creationId xmlns:p14="http://schemas.microsoft.com/office/powerpoint/2010/main" val="406187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d00f03c1c_4_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Google Shape;170;g3d00f03c1c_4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67022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During this presentation I will discuss the following items:</a:t>
            </a:r>
          </a:p>
          <a:p>
            <a:pPr marL="0" lvl="0" indent="0" rtl="0">
              <a:spcBef>
                <a:spcPts val="0"/>
              </a:spcBef>
              <a:spcAft>
                <a:spcPts val="0"/>
              </a:spcAft>
              <a:buNone/>
            </a:pPr>
            <a:endParaRPr lang="en-US" dirty="0"/>
          </a:p>
          <a:p>
            <a:pPr marL="0" lvl="0" indent="0" rtl="0">
              <a:spcBef>
                <a:spcPts val="0"/>
              </a:spcBef>
              <a:spcAft>
                <a:spcPts val="0"/>
              </a:spcAft>
              <a:buNone/>
            </a:pPr>
            <a:r>
              <a:rPr lang="en-US" dirty="0"/>
              <a:t>My goals are to:</a:t>
            </a:r>
          </a:p>
          <a:p>
            <a:pPr marL="0" lvl="0" indent="0" rtl="0">
              <a:spcBef>
                <a:spcPts val="0"/>
              </a:spcBef>
              <a:spcAft>
                <a:spcPts val="0"/>
              </a:spcAft>
              <a:buNone/>
            </a:pPr>
            <a:r>
              <a:rPr lang="en-US" dirty="0"/>
              <a:t>Provide comprehensive information about municipal authority with a specific focus on zoning and planning;</a:t>
            </a:r>
          </a:p>
          <a:p>
            <a:pPr marL="0" lvl="0" indent="0" rtl="0">
              <a:spcBef>
                <a:spcPts val="0"/>
              </a:spcBef>
              <a:spcAft>
                <a:spcPts val="0"/>
              </a:spcAft>
              <a:buNone/>
            </a:pPr>
            <a:r>
              <a:rPr lang="en-US" dirty="0"/>
              <a:t>Share national and local examples to encourage methods of implementing similar plans in your community;</a:t>
            </a:r>
          </a:p>
          <a:p>
            <a:pPr marL="0" lvl="0" indent="0" rtl="0">
              <a:spcBef>
                <a:spcPts val="0"/>
              </a:spcBef>
              <a:spcAft>
                <a:spcPts val="0"/>
              </a:spcAft>
              <a:buNone/>
            </a:pPr>
            <a:r>
              <a:rPr lang="en-US" dirty="0"/>
              <a:t>Look at another way to strengthen our local food system through law and policy.</a:t>
            </a:r>
          </a:p>
          <a:p>
            <a:pPr marL="0" lvl="0" indent="0" rtl="0">
              <a:spcBef>
                <a:spcPts val="0"/>
              </a:spcBef>
              <a:spcAft>
                <a:spcPts val="0"/>
              </a:spcAft>
              <a:buNone/>
            </a:pPr>
            <a:endParaRPr lang="en-US" dirty="0"/>
          </a:p>
        </p:txBody>
      </p:sp>
    </p:spTree>
    <p:extLst>
      <p:ext uri="{BB962C8B-B14F-4D97-AF65-F5344CB8AC3E}">
        <p14:creationId xmlns:p14="http://schemas.microsoft.com/office/powerpoint/2010/main" val="163880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To begin with, I would like to do a quick overview of the authority given to municipalities:</a:t>
            </a:r>
          </a:p>
          <a:p>
            <a:pPr marL="0" lvl="0" indent="0" rtl="0">
              <a:spcBef>
                <a:spcPts val="0"/>
              </a:spcBef>
              <a:spcAft>
                <a:spcPts val="0"/>
              </a:spcAft>
              <a:buNone/>
            </a:pPr>
            <a:endParaRPr lang="en-US" dirty="0"/>
          </a:p>
          <a:p>
            <a:pPr marL="0" lvl="0" indent="0" rtl="0">
              <a:spcBef>
                <a:spcPts val="0"/>
              </a:spcBef>
              <a:spcAft>
                <a:spcPts val="0"/>
              </a:spcAft>
              <a:buNone/>
            </a:pPr>
            <a:r>
              <a:rPr lang="en-US" dirty="0"/>
              <a:t>Municipalities may pass laws and regulations when they are authorized by the state government to do so.  In fact, local governments often pass more stringent requirements than state law (for example: hunting and fishing regulations). Zoning and land use law are primarily state and local matters. However, fed law can limit state and local gov land use regs in some instances. (takings clause)</a:t>
            </a:r>
          </a:p>
          <a:p>
            <a:pPr marL="0" lvl="0" indent="0" rtl="0">
              <a:spcBef>
                <a:spcPts val="0"/>
              </a:spcBef>
              <a:spcAft>
                <a:spcPts val="0"/>
              </a:spcAft>
              <a:buNone/>
            </a:pPr>
            <a:endParaRPr lang="en-US" dirty="0"/>
          </a:p>
        </p:txBody>
      </p:sp>
    </p:spTree>
    <p:extLst>
      <p:ext uri="{BB962C8B-B14F-4D97-AF65-F5344CB8AC3E}">
        <p14:creationId xmlns:p14="http://schemas.microsoft.com/office/powerpoint/2010/main" val="202743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A master plan, or comprehensive plan, is developed by a community to conceptualize their long-term goals for the future development of their community. It provides research, community input, land use recommendations, and analysis. </a:t>
            </a:r>
          </a:p>
        </p:txBody>
      </p:sp>
    </p:spTree>
    <p:extLst>
      <p:ext uri="{BB962C8B-B14F-4D97-AF65-F5344CB8AC3E}">
        <p14:creationId xmlns:p14="http://schemas.microsoft.com/office/powerpoint/2010/main" val="271619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Zoning is a regulatory tool that municipalities can use to implement their plan as well as determine land use. Separating land into zones prevents nuisances and allows municipalities to have more control when regulating different types of land use. Most zoning takes place at the city or town level, but county or regional laws may also regulate some of the same uses. Historically, zoning has been focused on separating uses of land that were deemed incompatible, such as urban land use from agricultural use.</a:t>
            </a:r>
          </a:p>
        </p:txBody>
      </p:sp>
    </p:spTree>
    <p:extLst>
      <p:ext uri="{BB962C8B-B14F-4D97-AF65-F5344CB8AC3E}">
        <p14:creationId xmlns:p14="http://schemas.microsoft.com/office/powerpoint/2010/main" val="87938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In regard to agriculture use, rural localities may worry that zoning may restrict agricultural productivity and reject zoning altogether. Urban areas are now more often being planned with mixed-use zoning in order to integrate commercial, residential, institutional, and agricultural uses. </a:t>
            </a:r>
            <a:endParaRPr dirty="0"/>
          </a:p>
        </p:txBody>
      </p:sp>
    </p:spTree>
    <p:extLst>
      <p:ext uri="{BB962C8B-B14F-4D97-AF65-F5344CB8AC3E}">
        <p14:creationId xmlns:p14="http://schemas.microsoft.com/office/powerpoint/2010/main" val="202422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Historical local land use planning and zoning has created issues in the areas of environmental justice and food access.</a:t>
            </a:r>
          </a:p>
          <a:p>
            <a:pPr marL="0" lvl="0" indent="0"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On the environmental end: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many years, federal policies reinforced local practices that limited housing for African-Americans to less desirable areas adjacent to factories. Federally-insured mortgages provided by the Federal Housing Authority shaped exclusionary practices by subsidizing the suburbs at the expense of American’s urban areas, thus proliferating race-based housing policies that continued well into the 1960s, and some would argue even today. Federal highway projects as well as urban renewal policies have often displaced and segregated African-Americans into limited areas.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rtl="0">
              <a:spcBef>
                <a:spcPts val="0"/>
              </a:spcBef>
              <a:spcAft>
                <a:spcPts val="0"/>
              </a:spcAft>
              <a:buNone/>
            </a:pPr>
            <a:r>
              <a:rPr lang="en-US" dirty="0"/>
              <a:t>Image: This is Hastings St. which used to be the main thoroughfare in Detroit’s historic African American neighborhood, Black Bottom.</a:t>
            </a:r>
            <a:endParaRPr dirty="0"/>
          </a:p>
        </p:txBody>
      </p:sp>
    </p:spTree>
    <p:extLst>
      <p:ext uri="{BB962C8B-B14F-4D97-AF65-F5344CB8AC3E}">
        <p14:creationId xmlns:p14="http://schemas.microsoft.com/office/powerpoint/2010/main" val="153415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0f03c1c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00f03c1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regard to food access: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has also impacted marginalized communities' access to healthy foods. For example, large grocery stores do not open their businesses in marginalized communities because they seek out areas close to high-paying </a:t>
            </a:r>
            <a:r>
              <a:rPr lang="en-US" dirty="0" err="1"/>
              <a:t>clientelle</a:t>
            </a:r>
            <a:r>
              <a:rPr lang="en-US" dirty="0"/>
              <a:t>. Therefore, many of these communities only have fast food, Dollar Stores, and convenient stores which sell highly processed foods. This has caused a huge spike in diet-related illnesses, especially in communities of color.</a:t>
            </a:r>
          </a:p>
          <a:p>
            <a:pPr marL="0" lvl="0" indent="0" rtl="0">
              <a:spcBef>
                <a:spcPts val="0"/>
              </a:spcBef>
              <a:spcAft>
                <a:spcPts val="0"/>
              </a:spcAft>
              <a:buNone/>
            </a:pPr>
            <a:endParaRPr lang="en-US" dirty="0"/>
          </a:p>
        </p:txBody>
      </p:sp>
    </p:spTree>
    <p:extLst>
      <p:ext uri="{BB962C8B-B14F-4D97-AF65-F5344CB8AC3E}">
        <p14:creationId xmlns:p14="http://schemas.microsoft.com/office/powerpoint/2010/main" val="208994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unsplash.com/photos/zijpPEZvyXk"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www.austintexas.gov/blog/north-austin-community-garden-bringing-residents-together-art-dirt-and-too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yesmagazine.org/social-justice/2019/11/05/food-community-detroit-garden-agriculture/"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bostonglobe.com/news/nation/2017/10/19/the-all-too-real-perils-backyard-chickens/yLlrlwAETDIuht4shOurPK/story.html"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healthyfoodpolicyproject.org/key-issues/zoning-for-urban-agriculture#Encourage%20and%20Support" TargetMode="External"/><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epa.gov/sites/production/files/2015-02/documents/napa-land-use-zoning-63003.pdf" TargetMode="External"/><Relationship Id="rId5" Type="http://schemas.openxmlformats.org/officeDocument/2006/relationships/hyperlink" Target="https://www.chlpi.org/wp-content/uploads/2013/12/good-food-good-laws_toolkit-10.23.2017.pdf" TargetMode="External"/><Relationship Id="rId4" Type="http://schemas.openxmlformats.org/officeDocument/2006/relationships/hyperlink" Target="https://www.vtfarmtoplate.com/assets/resource/files/Local%20Planning%20for%20Food%20Access%20a%20Toolkit%20for%20Vermonts%20Communitie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chlpi.org/wp-content/uploads/2013/12/good-food-good-laws_toolkit-10.23.2017.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chlpi.org/wp-content/uploads/2013/12/good-food-good-laws_toolkit-10.23.2017.pdf"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unsplash.com/photos/PFhr2ppR9mY"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www.theguardian.com/cities/2018/feb/21/roads-nowhere-infrastructure-american-inequality"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patientnavigatortraining.org/chronic_disease/module1/2_healthdisparityexamples.htm"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0" y="2571750"/>
            <a:ext cx="9144000" cy="25719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pic>
        <p:nvPicPr>
          <p:cNvPr id="66" name="Google Shape;66;p14"/>
          <p:cNvPicPr preferRelativeResize="0"/>
          <p:nvPr/>
        </p:nvPicPr>
        <p:blipFill>
          <a:blip r:embed="rId3">
            <a:extLst>
              <a:ext uri="{28A0092B-C50C-407E-A947-70E740481C1C}">
                <a14:useLocalDpi xmlns:a14="http://schemas.microsoft.com/office/drawing/2010/main" val="0"/>
              </a:ext>
            </a:extLst>
          </a:blip>
          <a:stretch>
            <a:fillRect/>
          </a:stretch>
        </p:blipFill>
        <p:spPr>
          <a:xfrm>
            <a:off x="0" y="1"/>
            <a:ext cx="9143575" cy="2982050"/>
          </a:xfrm>
          <a:prstGeom prst="rect">
            <a:avLst/>
          </a:prstGeom>
          <a:noFill/>
          <a:ln>
            <a:noFill/>
          </a:ln>
        </p:spPr>
      </p:pic>
      <p:sp>
        <p:nvSpPr>
          <p:cNvPr id="5" name="Google Shape;176;p24"/>
          <p:cNvSpPr txBox="1"/>
          <p:nvPr/>
        </p:nvSpPr>
        <p:spPr>
          <a:xfrm>
            <a:off x="593725" y="3305613"/>
            <a:ext cx="7588374" cy="757237"/>
          </a:xfrm>
          <a:prstGeom prst="rect">
            <a:avLst/>
          </a:prstGeom>
          <a:noFill/>
          <a:ln>
            <a:noFill/>
          </a:ln>
        </p:spPr>
        <p:txBody>
          <a:bodyPr spcFirstLastPara="1" wrap="square" lIns="91425" tIns="45700" rIns="91425" bIns="45700" anchor="t" anchorCtr="0">
            <a:noAutofit/>
          </a:bodyPr>
          <a:lstStyle/>
          <a:p>
            <a:pPr lvl="0">
              <a:lnSpc>
                <a:spcPct val="90000"/>
              </a:lnSpc>
              <a:buClr>
                <a:srgbClr val="FFFFFF"/>
              </a:buClr>
              <a:buSzPts val="2800"/>
            </a:pPr>
            <a:r>
              <a:rPr lang="en-US" sz="3200" dirty="0">
                <a:solidFill>
                  <a:srgbClr val="FFFFFF"/>
                </a:solidFill>
                <a:latin typeface="Franklin Gothic" panose="020B0604020202020204" charset="0"/>
              </a:rPr>
              <a:t>Updating Zoning Codes to Increase Food Security</a:t>
            </a:r>
            <a:endParaRPr lang="en-US" sz="3200" b="0" i="0" u="none" strike="noStrike" cap="none" dirty="0">
              <a:solidFill>
                <a:srgbClr val="FFFFFF"/>
              </a:solidFill>
              <a:latin typeface="Franklin Gothic" panose="020B0604020202020204" charset="0"/>
              <a:sym typeface="Arial"/>
            </a:endParaRPr>
          </a:p>
          <a:p>
            <a:pPr marL="0" marR="0" lvl="0" indent="0" rtl="0">
              <a:lnSpc>
                <a:spcPct val="90000"/>
              </a:lnSpc>
              <a:spcBef>
                <a:spcPts val="0"/>
              </a:spcBef>
              <a:spcAft>
                <a:spcPts val="0"/>
              </a:spcAft>
              <a:buClr>
                <a:srgbClr val="FFFFFF"/>
              </a:buClr>
              <a:buSzPts val="2800"/>
              <a:buFont typeface="Arial"/>
              <a:buNone/>
            </a:pPr>
            <a:endParaRPr sz="2000" dirty="0"/>
          </a:p>
        </p:txBody>
      </p:sp>
      <p:sp>
        <p:nvSpPr>
          <p:cNvPr id="6" name="Google Shape;176;p24"/>
          <p:cNvSpPr txBox="1"/>
          <p:nvPr/>
        </p:nvSpPr>
        <p:spPr>
          <a:xfrm>
            <a:off x="593725" y="4353075"/>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Whitney Shields</a:t>
            </a:r>
          </a:p>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Center for Agriculture and Food Systems, Vermont Law School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10</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accessProvieP</a:t>
            </a:r>
            <a:endParaRPr sz="2000" dirty="0"/>
          </a:p>
        </p:txBody>
      </p:sp>
      <p:sp>
        <p:nvSpPr>
          <p:cNvPr id="19" name="Google Shape;103;p17"/>
          <p:cNvSpPr txBox="1"/>
          <p:nvPr/>
        </p:nvSpPr>
        <p:spPr>
          <a:xfrm>
            <a:off x="-226167" y="67058"/>
            <a:ext cx="6174550" cy="633846"/>
          </a:xfrm>
          <a:prstGeom prst="rect">
            <a:avLst/>
          </a:prstGeom>
          <a:noFill/>
          <a:ln>
            <a:noFill/>
          </a:ln>
        </p:spPr>
        <p:txBody>
          <a:bodyPr spcFirstLastPara="1" wrap="square" lIns="91425" tIns="91425" rIns="91425" bIns="91425" anchor="t" anchorCtr="0">
            <a:noAutofit/>
          </a:bodyPr>
          <a:lstStyle/>
          <a:p>
            <a:pPr marL="457189" lvl="1">
              <a:lnSpc>
                <a:spcPct val="90000"/>
              </a:lnSpc>
              <a:spcBef>
                <a:spcPts val="500"/>
              </a:spcBef>
              <a:buClr>
                <a:srgbClr val="003767"/>
              </a:buClr>
              <a:buSzPts val="2400"/>
            </a:pPr>
            <a:r>
              <a:rPr lang="en-US" sz="1800" dirty="0">
                <a:solidFill>
                  <a:srgbClr val="00B050"/>
                </a:solidFill>
                <a:latin typeface="Franklin Gothic"/>
                <a:sym typeface="Franklin Gothic"/>
              </a:rPr>
              <a:t>Tools to Remove Zoning Barriers</a:t>
            </a:r>
          </a:p>
          <a:p>
            <a:pPr marL="457189" lvl="1">
              <a:lnSpc>
                <a:spcPct val="90000"/>
              </a:lnSpc>
              <a:spcBef>
                <a:spcPts val="500"/>
              </a:spcBef>
              <a:buClr>
                <a:srgbClr val="003767"/>
              </a:buClr>
              <a:buSzPts val="2400"/>
            </a:pPr>
            <a:endParaRPr lang="en-US" sz="1800" dirty="0"/>
          </a:p>
        </p:txBody>
      </p:sp>
      <p:sp>
        <p:nvSpPr>
          <p:cNvPr id="2" name="TextBox 1">
            <a:extLst>
              <a:ext uri="{FF2B5EF4-FFF2-40B4-BE49-F238E27FC236}">
                <a16:creationId xmlns:a16="http://schemas.microsoft.com/office/drawing/2014/main" id="{9E58721E-23C6-4385-8C0B-E091DEEFACF3}"/>
              </a:ext>
            </a:extLst>
          </p:cNvPr>
          <p:cNvSpPr txBox="1"/>
          <p:nvPr/>
        </p:nvSpPr>
        <p:spPr>
          <a:xfrm>
            <a:off x="262873" y="1296653"/>
            <a:ext cx="4283968"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panose="020B0604020202020204" charset="0"/>
              </a:rPr>
              <a:t>Provide clarity on agricultural terms</a:t>
            </a:r>
          </a:p>
          <a:p>
            <a:pPr marL="285750" indent="-285750">
              <a:buFont typeface="Arial" panose="020B0604020202020204" pitchFamily="34" charset="0"/>
              <a:buChar char="•"/>
            </a:pPr>
            <a:endParaRPr lang="en-US" sz="1600" dirty="0">
              <a:latin typeface="Franklin Gothic" panose="020B0604020202020204" charset="0"/>
            </a:endParaRPr>
          </a:p>
          <a:p>
            <a:pPr marL="285750" indent="-285750">
              <a:buFont typeface="Arial" panose="020B0604020202020204" pitchFamily="34" charset="0"/>
              <a:buChar char="•"/>
            </a:pPr>
            <a:r>
              <a:rPr lang="en-US" sz="1600" dirty="0">
                <a:latin typeface="Franklin Gothic" panose="020B0604020202020204" charset="0"/>
              </a:rPr>
              <a:t>Specify which zones allow agriculture</a:t>
            </a:r>
          </a:p>
          <a:p>
            <a:pPr marL="285750" indent="-285750">
              <a:buFont typeface="Arial" panose="020B0604020202020204" pitchFamily="34" charset="0"/>
              <a:buChar char="•"/>
            </a:pPr>
            <a:endParaRPr lang="en-US" sz="1600" dirty="0">
              <a:latin typeface="Franklin Gothic" panose="020B0604020202020204" charset="0"/>
            </a:endParaRPr>
          </a:p>
          <a:p>
            <a:pPr marL="285750" indent="-285750">
              <a:buFont typeface="Arial" panose="020B0604020202020204" pitchFamily="34" charset="0"/>
              <a:buChar char="•"/>
            </a:pPr>
            <a:r>
              <a:rPr lang="en-US" sz="1600" dirty="0">
                <a:latin typeface="Franklin Gothic" panose="020B0604020202020204" charset="0"/>
              </a:rPr>
              <a:t>Allow on-site sale of produce whenever possible</a:t>
            </a:r>
          </a:p>
          <a:p>
            <a:pPr marL="285750" indent="-285750">
              <a:buFont typeface="Arial" panose="020B0604020202020204" pitchFamily="34" charset="0"/>
              <a:buChar char="•"/>
            </a:pPr>
            <a:endParaRPr lang="en-US" sz="1600" dirty="0">
              <a:latin typeface="Franklin Gothic" panose="020B0604020202020204" charset="0"/>
            </a:endParaRPr>
          </a:p>
          <a:p>
            <a:pPr marL="285750" indent="-285750">
              <a:buFont typeface="Arial" panose="020B0604020202020204" pitchFamily="34" charset="0"/>
              <a:buChar char="•"/>
            </a:pPr>
            <a:r>
              <a:rPr lang="en-US" sz="1600" dirty="0">
                <a:latin typeface="Franklin Gothic" panose="020B0604020202020204" charset="0"/>
              </a:rPr>
              <a:t>Allow for small-animal husbandry</a:t>
            </a:r>
          </a:p>
        </p:txBody>
      </p:sp>
      <p:pic>
        <p:nvPicPr>
          <p:cNvPr id="4098" name="Picture 2" descr="purple onion and white turnip">
            <a:extLst>
              <a:ext uri="{FF2B5EF4-FFF2-40B4-BE49-F238E27FC236}">
                <a16:creationId xmlns:a16="http://schemas.microsoft.com/office/drawing/2014/main" id="{76C0230F-C2CD-4256-B8DA-F896D9734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923" y="1296653"/>
            <a:ext cx="3908204" cy="2200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DCDE0D2-27F5-443D-A792-33AC7B2A4EC8}"/>
              </a:ext>
            </a:extLst>
          </p:cNvPr>
          <p:cNvSpPr txBox="1"/>
          <p:nvPr/>
        </p:nvSpPr>
        <p:spPr>
          <a:xfrm>
            <a:off x="5510212" y="3513279"/>
            <a:ext cx="3556440" cy="253916"/>
          </a:xfrm>
          <a:prstGeom prst="rect">
            <a:avLst/>
          </a:prstGeom>
          <a:noFill/>
        </p:spPr>
        <p:txBody>
          <a:bodyPr wrap="square" rtlCol="0">
            <a:spAutoFit/>
          </a:bodyPr>
          <a:lstStyle/>
          <a:p>
            <a:r>
              <a:rPr lang="en-US" sz="1050" dirty="0">
                <a:hlinkClick r:id="rId5"/>
              </a:rPr>
              <a:t>Image: https://unsplash.com/photos/zijpPEZvyXk</a:t>
            </a:r>
            <a:endParaRPr lang="en-US" sz="1050" dirty="0"/>
          </a:p>
        </p:txBody>
      </p:sp>
    </p:spTree>
    <p:extLst>
      <p:ext uri="{BB962C8B-B14F-4D97-AF65-F5344CB8AC3E}">
        <p14:creationId xmlns:p14="http://schemas.microsoft.com/office/powerpoint/2010/main" val="414437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11</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accessProvieP</a:t>
            </a:r>
            <a:endParaRPr sz="2000" dirty="0"/>
          </a:p>
        </p:txBody>
      </p:sp>
      <p:sp>
        <p:nvSpPr>
          <p:cNvPr id="19" name="Google Shape;103;p17"/>
          <p:cNvSpPr txBox="1"/>
          <p:nvPr/>
        </p:nvSpPr>
        <p:spPr>
          <a:xfrm>
            <a:off x="-254742" y="52577"/>
            <a:ext cx="6174550" cy="633846"/>
          </a:xfrm>
          <a:prstGeom prst="rect">
            <a:avLst/>
          </a:prstGeom>
          <a:noFill/>
          <a:ln>
            <a:noFill/>
          </a:ln>
        </p:spPr>
        <p:txBody>
          <a:bodyPr spcFirstLastPara="1" wrap="square" lIns="91425" tIns="91425" rIns="91425" bIns="91425" anchor="t" anchorCtr="0">
            <a:noAutofit/>
          </a:bodyPr>
          <a:lstStyle/>
          <a:p>
            <a:pPr marL="457189" lvl="1">
              <a:lnSpc>
                <a:spcPct val="90000"/>
              </a:lnSpc>
              <a:spcBef>
                <a:spcPts val="500"/>
              </a:spcBef>
              <a:buClr>
                <a:srgbClr val="003767"/>
              </a:buClr>
              <a:buSzPts val="2400"/>
            </a:pPr>
            <a:r>
              <a:rPr lang="en-US" sz="1800" dirty="0">
                <a:solidFill>
                  <a:srgbClr val="00B050"/>
                </a:solidFill>
                <a:latin typeface="Franklin Gothic"/>
                <a:sym typeface="Franklin Gothic"/>
              </a:rPr>
              <a:t>Tools to Remove Zoning Barriers: Provide clarity on agricultural terms</a:t>
            </a:r>
          </a:p>
          <a:p>
            <a:pPr marL="457189" lvl="1">
              <a:lnSpc>
                <a:spcPct val="90000"/>
              </a:lnSpc>
              <a:spcBef>
                <a:spcPts val="500"/>
              </a:spcBef>
              <a:buClr>
                <a:srgbClr val="003767"/>
              </a:buClr>
              <a:buSzPts val="2400"/>
            </a:pPr>
            <a:endParaRPr lang="en-US" sz="1800" dirty="0"/>
          </a:p>
        </p:txBody>
      </p:sp>
      <p:sp>
        <p:nvSpPr>
          <p:cNvPr id="5" name="TextBox 4">
            <a:extLst>
              <a:ext uri="{FF2B5EF4-FFF2-40B4-BE49-F238E27FC236}">
                <a16:creationId xmlns:a16="http://schemas.microsoft.com/office/drawing/2014/main" id="{0DAABEC6-2063-4DA5-A728-FE6090270C2A}"/>
              </a:ext>
            </a:extLst>
          </p:cNvPr>
          <p:cNvSpPr txBox="1"/>
          <p:nvPr/>
        </p:nvSpPr>
        <p:spPr>
          <a:xfrm>
            <a:off x="4696264" y="4069549"/>
            <a:ext cx="4283968" cy="553998"/>
          </a:xfrm>
          <a:prstGeom prst="rect">
            <a:avLst/>
          </a:prstGeom>
          <a:noFill/>
        </p:spPr>
        <p:txBody>
          <a:bodyPr wrap="square" rtlCol="0">
            <a:spAutoFit/>
          </a:bodyPr>
          <a:lstStyle/>
          <a:p>
            <a:pPr algn="ctr"/>
            <a:r>
              <a:rPr lang="en-US" sz="1000" dirty="0"/>
              <a:t>North Austin Community Garden</a:t>
            </a:r>
          </a:p>
          <a:p>
            <a:pPr algn="ctr"/>
            <a:r>
              <a:rPr lang="en-US" sz="1000" dirty="0"/>
              <a:t>Image: </a:t>
            </a:r>
            <a:r>
              <a:rPr lang="en-US" sz="1000" dirty="0">
                <a:hlinkClick r:id="rId4"/>
              </a:rPr>
              <a:t>http://www.austintexas.gov/blog/north-austin-community-garden-bringing-residents-together-art-dirt-and-tools</a:t>
            </a:r>
            <a:endParaRPr lang="en-US" sz="1000" dirty="0"/>
          </a:p>
        </p:txBody>
      </p:sp>
      <p:sp>
        <p:nvSpPr>
          <p:cNvPr id="2" name="TextBox 1">
            <a:extLst>
              <a:ext uri="{FF2B5EF4-FFF2-40B4-BE49-F238E27FC236}">
                <a16:creationId xmlns:a16="http://schemas.microsoft.com/office/drawing/2014/main" id="{9E58721E-23C6-4385-8C0B-E091DEEFACF3}"/>
              </a:ext>
            </a:extLst>
          </p:cNvPr>
          <p:cNvSpPr txBox="1"/>
          <p:nvPr/>
        </p:nvSpPr>
        <p:spPr>
          <a:xfrm>
            <a:off x="288032" y="1343509"/>
            <a:ext cx="4283968"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panose="020B0604020202020204" charset="0"/>
              </a:rPr>
              <a:t>Austin, Texas:</a:t>
            </a:r>
          </a:p>
          <a:p>
            <a:pPr marL="285750" indent="-285750">
              <a:buFont typeface="Arial" panose="020B0604020202020204" pitchFamily="34" charset="0"/>
              <a:buChar char="•"/>
            </a:pPr>
            <a:endParaRPr lang="en-US" sz="1600" dirty="0">
              <a:latin typeface="Franklin Gothic" panose="020B0604020202020204" charset="0"/>
            </a:endParaRPr>
          </a:p>
          <a:p>
            <a:pPr lvl="1"/>
            <a:r>
              <a:rPr lang="en-US" sz="1600" dirty="0">
                <a:latin typeface="Franklin Gothic" panose="020B0604020202020204" charset="0"/>
              </a:rPr>
              <a:t>	Updated their ordinance to 	define various agricultural uses 	including aquaponics, 	horticulture and indoor crop 	rotation.</a:t>
            </a:r>
          </a:p>
          <a:p>
            <a:pPr marL="285750" indent="-285750">
              <a:buFont typeface="Arial" panose="020B0604020202020204" pitchFamily="34" charset="0"/>
              <a:buChar char="•"/>
            </a:pPr>
            <a:endParaRPr lang="en-US" sz="1600" dirty="0">
              <a:latin typeface="Franklin Gothic" panose="020B0604020202020204" charset="0"/>
            </a:endParaRPr>
          </a:p>
        </p:txBody>
      </p:sp>
      <p:pic>
        <p:nvPicPr>
          <p:cNvPr id="9218" name="Picture 2" descr="The North Austin Community Garden: Bringing residents together ...">
            <a:extLst>
              <a:ext uri="{FF2B5EF4-FFF2-40B4-BE49-F238E27FC236}">
                <a16:creationId xmlns:a16="http://schemas.microsoft.com/office/drawing/2014/main" id="{04AD64CA-E12F-407F-9703-C294FE3C2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714" y="1334322"/>
            <a:ext cx="3649579" cy="272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3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12</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accessProvieP</a:t>
            </a:r>
            <a:endParaRPr sz="2000" dirty="0"/>
          </a:p>
        </p:txBody>
      </p:sp>
      <p:sp>
        <p:nvSpPr>
          <p:cNvPr id="19" name="Google Shape;103;p17"/>
          <p:cNvSpPr txBox="1"/>
          <p:nvPr/>
        </p:nvSpPr>
        <p:spPr>
          <a:xfrm>
            <a:off x="-254742" y="52577"/>
            <a:ext cx="6174550" cy="633846"/>
          </a:xfrm>
          <a:prstGeom prst="rect">
            <a:avLst/>
          </a:prstGeom>
          <a:noFill/>
          <a:ln>
            <a:noFill/>
          </a:ln>
        </p:spPr>
        <p:txBody>
          <a:bodyPr spcFirstLastPara="1" wrap="square" lIns="91425" tIns="91425" rIns="91425" bIns="91425" anchor="t" anchorCtr="0">
            <a:noAutofit/>
          </a:bodyPr>
          <a:lstStyle/>
          <a:p>
            <a:pPr marL="457189" lvl="1">
              <a:lnSpc>
                <a:spcPct val="90000"/>
              </a:lnSpc>
              <a:spcBef>
                <a:spcPts val="500"/>
              </a:spcBef>
              <a:buClr>
                <a:srgbClr val="003767"/>
              </a:buClr>
              <a:buSzPts val="2400"/>
            </a:pPr>
            <a:r>
              <a:rPr lang="en-US" sz="1800" dirty="0">
                <a:solidFill>
                  <a:srgbClr val="00B050"/>
                </a:solidFill>
                <a:latin typeface="Franklin Gothic"/>
                <a:sym typeface="Franklin Gothic"/>
              </a:rPr>
              <a:t>Tools to Remove Zoning Barriers: Specify which zones allow agriculture</a:t>
            </a:r>
          </a:p>
          <a:p>
            <a:pPr marL="457189" lvl="1">
              <a:lnSpc>
                <a:spcPct val="90000"/>
              </a:lnSpc>
              <a:spcBef>
                <a:spcPts val="500"/>
              </a:spcBef>
              <a:buClr>
                <a:srgbClr val="003767"/>
              </a:buClr>
              <a:buSzPts val="2400"/>
            </a:pPr>
            <a:endParaRPr lang="en-US" sz="1800" dirty="0"/>
          </a:p>
        </p:txBody>
      </p:sp>
      <p:sp>
        <p:nvSpPr>
          <p:cNvPr id="2" name="TextBox 1">
            <a:extLst>
              <a:ext uri="{FF2B5EF4-FFF2-40B4-BE49-F238E27FC236}">
                <a16:creationId xmlns:a16="http://schemas.microsoft.com/office/drawing/2014/main" id="{9E58721E-23C6-4385-8C0B-E091DEEFACF3}"/>
              </a:ext>
            </a:extLst>
          </p:cNvPr>
          <p:cNvSpPr txBox="1"/>
          <p:nvPr/>
        </p:nvSpPr>
        <p:spPr>
          <a:xfrm>
            <a:off x="262873" y="1296653"/>
            <a:ext cx="4283968"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panose="020B0604020202020204" charset="0"/>
              </a:rPr>
              <a:t>Detroit, Michigan</a:t>
            </a:r>
          </a:p>
          <a:p>
            <a:r>
              <a:rPr lang="en-US" sz="1600" dirty="0">
                <a:latin typeface="Franklin Gothic" panose="020B0604020202020204" charset="0"/>
              </a:rPr>
              <a:t>	Detroit’s ordinance includes 	agriculture terms and where 	agriculture is permitted.</a:t>
            </a:r>
          </a:p>
        </p:txBody>
      </p:sp>
      <p:pic>
        <p:nvPicPr>
          <p:cNvPr id="10242" name="Picture 2" descr="In Detroit, A New Type of Agricultural Neighborhood Has Emerged ...">
            <a:extLst>
              <a:ext uri="{FF2B5EF4-FFF2-40B4-BE49-F238E27FC236}">
                <a16:creationId xmlns:a16="http://schemas.microsoft.com/office/drawing/2014/main" id="{C38F741F-FBBE-4AF3-8B3B-73F94CB46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811" y="1296653"/>
            <a:ext cx="3588418" cy="21530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4EAF2A-EB21-4078-8FC3-2600ABBF186A}"/>
              </a:ext>
            </a:extLst>
          </p:cNvPr>
          <p:cNvSpPr txBox="1"/>
          <p:nvPr/>
        </p:nvSpPr>
        <p:spPr>
          <a:xfrm>
            <a:off x="5410233" y="3592894"/>
            <a:ext cx="3040996" cy="738664"/>
          </a:xfrm>
          <a:prstGeom prst="rect">
            <a:avLst/>
          </a:prstGeom>
          <a:noFill/>
        </p:spPr>
        <p:txBody>
          <a:bodyPr wrap="square" rtlCol="0">
            <a:spAutoFit/>
          </a:bodyPr>
          <a:lstStyle/>
          <a:p>
            <a:r>
              <a:rPr lang="en-US" sz="1050" dirty="0"/>
              <a:t>Michigan Urban Farming Initiative</a:t>
            </a:r>
          </a:p>
          <a:p>
            <a:r>
              <a:rPr lang="en-US" sz="1050" dirty="0"/>
              <a:t>Image: </a:t>
            </a:r>
            <a:r>
              <a:rPr lang="en-US" sz="1050" dirty="0">
                <a:hlinkClick r:id="rId5"/>
              </a:rPr>
              <a:t>https://www.yesmagazine.org/social-justice/2019/11/05/food-community-detroit-garden-agriculture/</a:t>
            </a:r>
            <a:endParaRPr lang="en-US" sz="1050" dirty="0"/>
          </a:p>
        </p:txBody>
      </p:sp>
    </p:spTree>
    <p:extLst>
      <p:ext uri="{BB962C8B-B14F-4D97-AF65-F5344CB8AC3E}">
        <p14:creationId xmlns:p14="http://schemas.microsoft.com/office/powerpoint/2010/main" val="343036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13</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accessProvieP</a:t>
            </a:r>
            <a:endParaRPr sz="2000" dirty="0"/>
          </a:p>
        </p:txBody>
      </p:sp>
      <p:sp>
        <p:nvSpPr>
          <p:cNvPr id="19" name="Google Shape;103;p17"/>
          <p:cNvSpPr txBox="1"/>
          <p:nvPr/>
        </p:nvSpPr>
        <p:spPr>
          <a:xfrm>
            <a:off x="-283317" y="369500"/>
            <a:ext cx="6174550" cy="633846"/>
          </a:xfrm>
          <a:prstGeom prst="rect">
            <a:avLst/>
          </a:prstGeom>
          <a:noFill/>
          <a:ln>
            <a:noFill/>
          </a:ln>
        </p:spPr>
        <p:txBody>
          <a:bodyPr spcFirstLastPara="1" wrap="square" lIns="91425" tIns="91425" rIns="91425" bIns="91425" anchor="t" anchorCtr="0">
            <a:noAutofit/>
          </a:bodyPr>
          <a:lstStyle/>
          <a:p>
            <a:pPr marL="457189" lvl="1">
              <a:lnSpc>
                <a:spcPct val="90000"/>
              </a:lnSpc>
              <a:spcBef>
                <a:spcPts val="500"/>
              </a:spcBef>
              <a:buClr>
                <a:srgbClr val="003767"/>
              </a:buClr>
              <a:buSzPts val="2400"/>
            </a:pPr>
            <a:r>
              <a:rPr lang="en-US" sz="1800" dirty="0">
                <a:solidFill>
                  <a:srgbClr val="00B050"/>
                </a:solidFill>
                <a:latin typeface="Franklin Gothic"/>
                <a:sym typeface="Franklin Gothic"/>
              </a:rPr>
              <a:t>Tools to Remove Zoning Barriers: Allow on-site sale of produce</a:t>
            </a:r>
          </a:p>
          <a:p>
            <a:pPr marL="457189" lvl="1">
              <a:lnSpc>
                <a:spcPct val="90000"/>
              </a:lnSpc>
              <a:spcBef>
                <a:spcPts val="500"/>
              </a:spcBef>
              <a:buClr>
                <a:srgbClr val="003767"/>
              </a:buClr>
              <a:buSzPts val="2400"/>
            </a:pPr>
            <a:endParaRPr lang="en-US" sz="1800" dirty="0"/>
          </a:p>
        </p:txBody>
      </p:sp>
      <p:sp>
        <p:nvSpPr>
          <p:cNvPr id="2" name="TextBox 1">
            <a:extLst>
              <a:ext uri="{FF2B5EF4-FFF2-40B4-BE49-F238E27FC236}">
                <a16:creationId xmlns:a16="http://schemas.microsoft.com/office/drawing/2014/main" id="{9E58721E-23C6-4385-8C0B-E091DEEFACF3}"/>
              </a:ext>
            </a:extLst>
          </p:cNvPr>
          <p:cNvSpPr txBox="1"/>
          <p:nvPr/>
        </p:nvSpPr>
        <p:spPr>
          <a:xfrm>
            <a:off x="262873" y="1296653"/>
            <a:ext cx="428396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panose="020B0604020202020204" charset="0"/>
              </a:rPr>
              <a:t>Cedar Rapids, Iowa</a:t>
            </a:r>
          </a:p>
          <a:p>
            <a:r>
              <a:rPr lang="en-US" sz="1600" dirty="0">
                <a:latin typeface="Franklin Gothic" panose="020B0604020202020204" charset="0"/>
              </a:rPr>
              <a:t>	Cedar Rapids municipal code 	specific which products are 	allowed to be sold at a farm 	stand.</a:t>
            </a:r>
          </a:p>
        </p:txBody>
      </p:sp>
    </p:spTree>
    <p:extLst>
      <p:ext uri="{BB962C8B-B14F-4D97-AF65-F5344CB8AC3E}">
        <p14:creationId xmlns:p14="http://schemas.microsoft.com/office/powerpoint/2010/main" val="276527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14</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accessProvieP</a:t>
            </a:r>
            <a:endParaRPr sz="2000" dirty="0"/>
          </a:p>
        </p:txBody>
      </p:sp>
      <p:sp>
        <p:nvSpPr>
          <p:cNvPr id="19" name="Google Shape;103;p17"/>
          <p:cNvSpPr txBox="1"/>
          <p:nvPr/>
        </p:nvSpPr>
        <p:spPr>
          <a:xfrm>
            <a:off x="-254742" y="377421"/>
            <a:ext cx="6174550" cy="633846"/>
          </a:xfrm>
          <a:prstGeom prst="rect">
            <a:avLst/>
          </a:prstGeom>
          <a:noFill/>
          <a:ln>
            <a:noFill/>
          </a:ln>
        </p:spPr>
        <p:txBody>
          <a:bodyPr spcFirstLastPara="1" wrap="square" lIns="91425" tIns="91425" rIns="91425" bIns="91425" anchor="t" anchorCtr="0">
            <a:noAutofit/>
          </a:bodyPr>
          <a:lstStyle/>
          <a:p>
            <a:pPr marL="457189" lvl="1">
              <a:lnSpc>
                <a:spcPct val="90000"/>
              </a:lnSpc>
              <a:spcBef>
                <a:spcPts val="500"/>
              </a:spcBef>
              <a:buClr>
                <a:srgbClr val="003767"/>
              </a:buClr>
              <a:buSzPts val="2400"/>
            </a:pPr>
            <a:r>
              <a:rPr lang="en-US" sz="1800" dirty="0">
                <a:solidFill>
                  <a:srgbClr val="00B050"/>
                </a:solidFill>
                <a:latin typeface="Franklin Gothic"/>
                <a:sym typeface="Franklin Gothic"/>
              </a:rPr>
              <a:t>Tools to Remove Zoning Barriers: Allow for small-animal husbandry</a:t>
            </a:r>
          </a:p>
          <a:p>
            <a:pPr marL="457189" lvl="1">
              <a:lnSpc>
                <a:spcPct val="90000"/>
              </a:lnSpc>
              <a:spcBef>
                <a:spcPts val="500"/>
              </a:spcBef>
              <a:buClr>
                <a:srgbClr val="003767"/>
              </a:buClr>
              <a:buSzPts val="2400"/>
            </a:pPr>
            <a:endParaRPr lang="en-US" sz="1800" dirty="0"/>
          </a:p>
        </p:txBody>
      </p:sp>
      <p:sp>
        <p:nvSpPr>
          <p:cNvPr id="2" name="TextBox 1">
            <a:extLst>
              <a:ext uri="{FF2B5EF4-FFF2-40B4-BE49-F238E27FC236}">
                <a16:creationId xmlns:a16="http://schemas.microsoft.com/office/drawing/2014/main" id="{9E58721E-23C6-4385-8C0B-E091DEEFACF3}"/>
              </a:ext>
            </a:extLst>
          </p:cNvPr>
          <p:cNvSpPr txBox="1"/>
          <p:nvPr/>
        </p:nvSpPr>
        <p:spPr>
          <a:xfrm>
            <a:off x="262873" y="1296653"/>
            <a:ext cx="428396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Franklin Gothic" panose="020B0604020202020204" charset="0"/>
              </a:rPr>
              <a:t>Boston, Massachusetts</a:t>
            </a:r>
          </a:p>
          <a:p>
            <a:pPr lvl="1"/>
            <a:r>
              <a:rPr lang="en-US" sz="1600" dirty="0">
                <a:latin typeface="Franklin Gothic" panose="020B0604020202020204" charset="0"/>
              </a:rPr>
              <a:t>	Boston’s zoning code sets 	provisions for keeping hens, bees 	including use regulations, size and 	animal limitations.</a:t>
            </a:r>
          </a:p>
        </p:txBody>
      </p:sp>
      <p:pic>
        <p:nvPicPr>
          <p:cNvPr id="11266" name="Picture 2" descr="The all-too-real perils of backyard chickens - The Boston Globe">
            <a:extLst>
              <a:ext uri="{FF2B5EF4-FFF2-40B4-BE49-F238E27FC236}">
                <a16:creationId xmlns:a16="http://schemas.microsoft.com/office/drawing/2014/main" id="{E6FE7142-9996-43DA-921B-453331C17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559" y="1296653"/>
            <a:ext cx="3813568" cy="23702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D26305-5D9B-443C-98A2-106D76557307}"/>
              </a:ext>
            </a:extLst>
          </p:cNvPr>
          <p:cNvSpPr txBox="1"/>
          <p:nvPr/>
        </p:nvSpPr>
        <p:spPr>
          <a:xfrm>
            <a:off x="5405030" y="3697735"/>
            <a:ext cx="3043989" cy="738664"/>
          </a:xfrm>
          <a:prstGeom prst="rect">
            <a:avLst/>
          </a:prstGeom>
          <a:noFill/>
        </p:spPr>
        <p:txBody>
          <a:bodyPr wrap="square" rtlCol="0">
            <a:spAutoFit/>
          </a:bodyPr>
          <a:lstStyle/>
          <a:p>
            <a:r>
              <a:rPr lang="en-US" sz="1050" dirty="0"/>
              <a:t>Image: </a:t>
            </a:r>
            <a:r>
              <a:rPr lang="en-US" sz="1050" dirty="0">
                <a:hlinkClick r:id="rId5"/>
              </a:rPr>
              <a:t>https://www.bostonglobe.com/news/nation/2017/10/19/the-all-too-real-perils-backyard-chickens/yLlrlwAETDIuht4shOurPK/story.html</a:t>
            </a:r>
            <a:endParaRPr lang="en-US" sz="1050" dirty="0"/>
          </a:p>
        </p:txBody>
      </p:sp>
    </p:spTree>
    <p:extLst>
      <p:ext uri="{BB962C8B-B14F-4D97-AF65-F5344CB8AC3E}">
        <p14:creationId xmlns:p14="http://schemas.microsoft.com/office/powerpoint/2010/main" val="232795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15</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accessProvieP</a:t>
            </a:r>
            <a:endParaRPr sz="2000" dirty="0"/>
          </a:p>
        </p:txBody>
      </p:sp>
      <p:sp>
        <p:nvSpPr>
          <p:cNvPr id="19" name="Google Shape;103;p17"/>
          <p:cNvSpPr txBox="1"/>
          <p:nvPr/>
        </p:nvSpPr>
        <p:spPr>
          <a:xfrm>
            <a:off x="-297353" y="367863"/>
            <a:ext cx="6174550" cy="633846"/>
          </a:xfrm>
          <a:prstGeom prst="rect">
            <a:avLst/>
          </a:prstGeom>
          <a:noFill/>
          <a:ln>
            <a:noFill/>
          </a:ln>
        </p:spPr>
        <p:txBody>
          <a:bodyPr spcFirstLastPara="1" wrap="square" lIns="91425" tIns="91425" rIns="91425" bIns="91425" anchor="t" anchorCtr="0">
            <a:noAutofit/>
          </a:bodyPr>
          <a:lstStyle/>
          <a:p>
            <a:pPr marL="457189" lvl="1">
              <a:lnSpc>
                <a:spcPct val="90000"/>
              </a:lnSpc>
              <a:spcBef>
                <a:spcPts val="500"/>
              </a:spcBef>
              <a:buClr>
                <a:srgbClr val="003767"/>
              </a:buClr>
              <a:buSzPts val="2400"/>
            </a:pPr>
            <a:r>
              <a:rPr lang="en-US" sz="1800" dirty="0">
                <a:solidFill>
                  <a:srgbClr val="00B050"/>
                </a:solidFill>
                <a:latin typeface="Franklin Gothic"/>
                <a:sym typeface="Franklin Gothic"/>
              </a:rPr>
              <a:t>Vermont</a:t>
            </a:r>
          </a:p>
          <a:p>
            <a:pPr marL="457189" lvl="1">
              <a:lnSpc>
                <a:spcPct val="90000"/>
              </a:lnSpc>
              <a:spcBef>
                <a:spcPts val="500"/>
              </a:spcBef>
              <a:buClr>
                <a:srgbClr val="003767"/>
              </a:buClr>
              <a:buSzPts val="2400"/>
            </a:pPr>
            <a:endParaRPr lang="en-US" sz="1800" dirty="0"/>
          </a:p>
        </p:txBody>
      </p:sp>
      <p:sp>
        <p:nvSpPr>
          <p:cNvPr id="5" name="TextBox 4">
            <a:extLst>
              <a:ext uri="{FF2B5EF4-FFF2-40B4-BE49-F238E27FC236}">
                <a16:creationId xmlns:a16="http://schemas.microsoft.com/office/drawing/2014/main" id="{0DAABEC6-2063-4DA5-A728-FE6090270C2A}"/>
              </a:ext>
            </a:extLst>
          </p:cNvPr>
          <p:cNvSpPr txBox="1"/>
          <p:nvPr/>
        </p:nvSpPr>
        <p:spPr>
          <a:xfrm>
            <a:off x="1409700" y="4152786"/>
            <a:ext cx="7579618" cy="246221"/>
          </a:xfrm>
          <a:prstGeom prst="rect">
            <a:avLst/>
          </a:prstGeom>
          <a:noFill/>
        </p:spPr>
        <p:txBody>
          <a:bodyPr wrap="square" rtlCol="0">
            <a:spAutoFit/>
          </a:bodyPr>
          <a:lstStyle/>
          <a:p>
            <a:endParaRPr lang="en-US" sz="1000" dirty="0"/>
          </a:p>
        </p:txBody>
      </p:sp>
      <p:sp>
        <p:nvSpPr>
          <p:cNvPr id="2" name="TextBox 1">
            <a:extLst>
              <a:ext uri="{FF2B5EF4-FFF2-40B4-BE49-F238E27FC236}">
                <a16:creationId xmlns:a16="http://schemas.microsoft.com/office/drawing/2014/main" id="{7842D35C-D15C-4A58-9BD1-BC14947415FE}"/>
              </a:ext>
            </a:extLst>
          </p:cNvPr>
          <p:cNvSpPr txBox="1"/>
          <p:nvPr/>
        </p:nvSpPr>
        <p:spPr>
          <a:xfrm>
            <a:off x="312714" y="1104118"/>
            <a:ext cx="7476727" cy="1569660"/>
          </a:xfrm>
          <a:prstGeom prst="rect">
            <a:avLst/>
          </a:prstGeom>
          <a:noFill/>
        </p:spPr>
        <p:txBody>
          <a:bodyPr wrap="none" rtlCol="0">
            <a:spAutoFit/>
          </a:bodyPr>
          <a:lstStyle/>
          <a:p>
            <a:r>
              <a:rPr lang="en-US" sz="1600" b="1" dirty="0">
                <a:latin typeface="Franklin Gothic" panose="020B0604020202020204" charset="0"/>
              </a:rPr>
              <a:t>Planning in Vermont:</a:t>
            </a:r>
          </a:p>
          <a:p>
            <a:pPr marL="285750" indent="-285750">
              <a:buFont typeface="Arial" panose="020B0604020202020204" pitchFamily="34" charset="0"/>
              <a:buChar char="•"/>
            </a:pPr>
            <a:endParaRPr lang="en-US" sz="1600" dirty="0">
              <a:latin typeface="Franklin Gothic" panose="020B0604020202020204" charset="0"/>
            </a:endParaRPr>
          </a:p>
          <a:p>
            <a:pPr marL="285750" indent="-285750">
              <a:buFont typeface="Arial" panose="020B0604020202020204" pitchFamily="34" charset="0"/>
              <a:buChar char="•"/>
            </a:pPr>
            <a:r>
              <a:rPr lang="en-US" sz="1600" dirty="0">
                <a:latin typeface="Franklin Gothic" panose="020B0604020202020204" charset="0"/>
              </a:rPr>
              <a:t>11 planning regions</a:t>
            </a:r>
          </a:p>
          <a:p>
            <a:pPr marL="285750" indent="-285750">
              <a:buFont typeface="Arial" panose="020B0604020202020204" pitchFamily="34" charset="0"/>
              <a:buChar char="•"/>
            </a:pPr>
            <a:r>
              <a:rPr lang="en-US" sz="1600" dirty="0">
                <a:latin typeface="Franklin Gothic" panose="020B0604020202020204" charset="0"/>
              </a:rPr>
              <a:t>Each region has a regional plan</a:t>
            </a:r>
          </a:p>
          <a:p>
            <a:pPr marL="285750" indent="-285750">
              <a:buFont typeface="Arial" panose="020B0604020202020204" pitchFamily="34" charset="0"/>
              <a:buChar char="•"/>
            </a:pPr>
            <a:r>
              <a:rPr lang="en-US" sz="1600" dirty="0">
                <a:latin typeface="Franklin Gothic" panose="020B0604020202020204" charset="0"/>
              </a:rPr>
              <a:t>Municipal plans are optional</a:t>
            </a:r>
          </a:p>
          <a:p>
            <a:pPr marL="285750" indent="-285750">
              <a:buFont typeface="Arial" panose="020B0604020202020204" pitchFamily="34" charset="0"/>
              <a:buChar char="•"/>
            </a:pPr>
            <a:r>
              <a:rPr lang="en-US" sz="1600" dirty="0">
                <a:latin typeface="Franklin Gothic" panose="020B0604020202020204" charset="0"/>
              </a:rPr>
              <a:t>Municipal plans feed into regional plans which help feed into state agency plans</a:t>
            </a:r>
          </a:p>
        </p:txBody>
      </p:sp>
      <p:sp>
        <p:nvSpPr>
          <p:cNvPr id="3" name="TextBox 2">
            <a:extLst>
              <a:ext uri="{FF2B5EF4-FFF2-40B4-BE49-F238E27FC236}">
                <a16:creationId xmlns:a16="http://schemas.microsoft.com/office/drawing/2014/main" id="{B4FF9E71-998D-47B0-B719-81D58A5417FC}"/>
              </a:ext>
            </a:extLst>
          </p:cNvPr>
          <p:cNvSpPr txBox="1"/>
          <p:nvPr/>
        </p:nvSpPr>
        <p:spPr>
          <a:xfrm>
            <a:off x="457200" y="2671011"/>
            <a:ext cx="4378122" cy="1323439"/>
          </a:xfrm>
          <a:prstGeom prst="rect">
            <a:avLst/>
          </a:prstGeom>
          <a:noFill/>
        </p:spPr>
        <p:txBody>
          <a:bodyPr wrap="none" rtlCol="0">
            <a:spAutoFit/>
          </a:bodyPr>
          <a:lstStyle/>
          <a:p>
            <a:endParaRPr lang="en-US" sz="1600" b="1" dirty="0">
              <a:latin typeface="Franklin Gothic" panose="020B0604020202020204" charset="0"/>
            </a:endParaRPr>
          </a:p>
          <a:p>
            <a:r>
              <a:rPr lang="en-US" sz="1600" b="1" dirty="0">
                <a:latin typeface="Franklin Gothic" panose="020B0604020202020204" charset="0"/>
              </a:rPr>
              <a:t>Types of Food Access Plan:</a:t>
            </a:r>
          </a:p>
          <a:p>
            <a:endParaRPr lang="en-US" sz="1600" b="1" dirty="0">
              <a:latin typeface="Franklin Gothic" panose="020B0604020202020204" charset="0"/>
            </a:endParaRPr>
          </a:p>
          <a:p>
            <a:pPr marL="285750" indent="-285750">
              <a:buFont typeface="Arial" panose="020B0604020202020204" pitchFamily="34" charset="0"/>
              <a:buChar char="•"/>
            </a:pPr>
            <a:r>
              <a:rPr lang="en-US" sz="1600" dirty="0">
                <a:latin typeface="Franklin Gothic" panose="020B0604020202020204" charset="0"/>
              </a:rPr>
              <a:t>Create a food access plan in an existing plan</a:t>
            </a:r>
          </a:p>
          <a:p>
            <a:pPr marL="285750" indent="-285750">
              <a:buFont typeface="Arial" panose="020B0604020202020204" pitchFamily="34" charset="0"/>
              <a:buChar char="•"/>
            </a:pPr>
            <a:r>
              <a:rPr lang="en-US" sz="1600" dirty="0">
                <a:latin typeface="Franklin Gothic" panose="020B0604020202020204" charset="0"/>
              </a:rPr>
              <a:t>Create an independent food access plan</a:t>
            </a:r>
          </a:p>
        </p:txBody>
      </p:sp>
    </p:spTree>
    <p:extLst>
      <p:ext uri="{BB962C8B-B14F-4D97-AF65-F5344CB8AC3E}">
        <p14:creationId xmlns:p14="http://schemas.microsoft.com/office/powerpoint/2010/main" val="244153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16</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3896419" y="2571750"/>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t>
            </a:r>
            <a:r>
              <a:rPr lang="en-US" sz="1800" dirty="0" err="1">
                <a:solidFill>
                  <a:srgbClr val="FFFFFF"/>
                </a:solidFill>
                <a:latin typeface="Franklin Gothic" panose="020B0604020202020204" charset="0"/>
              </a:rPr>
              <a:t>accessPrviePW</a:t>
            </a:r>
            <a:endParaRPr sz="2000" dirty="0"/>
          </a:p>
        </p:txBody>
      </p:sp>
      <p:sp>
        <p:nvSpPr>
          <p:cNvPr id="19" name="Google Shape;103;p17"/>
          <p:cNvSpPr txBox="1"/>
          <p:nvPr/>
        </p:nvSpPr>
        <p:spPr>
          <a:xfrm>
            <a:off x="-230678" y="297193"/>
            <a:ext cx="6174550" cy="633846"/>
          </a:xfrm>
          <a:prstGeom prst="rect">
            <a:avLst/>
          </a:prstGeom>
          <a:noFill/>
          <a:ln>
            <a:noFill/>
          </a:ln>
        </p:spPr>
        <p:txBody>
          <a:bodyPr spcFirstLastPara="1" wrap="square" lIns="91425" tIns="91425" rIns="91425" bIns="91425" anchor="t" anchorCtr="0">
            <a:noAutofit/>
          </a:bodyPr>
          <a:lstStyle/>
          <a:p>
            <a:pPr marL="457189" lvl="1">
              <a:lnSpc>
                <a:spcPct val="90000"/>
              </a:lnSpc>
              <a:spcBef>
                <a:spcPts val="500"/>
              </a:spcBef>
              <a:buClr>
                <a:srgbClr val="003767"/>
              </a:buClr>
              <a:buSzPts val="2400"/>
            </a:pPr>
            <a:r>
              <a:rPr lang="en-US" sz="1800" dirty="0">
                <a:solidFill>
                  <a:srgbClr val="00B050"/>
                </a:solidFill>
                <a:latin typeface="Franklin Gothic"/>
                <a:sym typeface="Franklin Gothic"/>
              </a:rPr>
              <a:t>Vermont: Case Studies</a:t>
            </a:r>
          </a:p>
          <a:p>
            <a:pPr marL="457189" lvl="1">
              <a:lnSpc>
                <a:spcPct val="90000"/>
              </a:lnSpc>
              <a:spcBef>
                <a:spcPts val="500"/>
              </a:spcBef>
              <a:buClr>
                <a:srgbClr val="003767"/>
              </a:buClr>
              <a:buSzPts val="2400"/>
            </a:pPr>
            <a:endParaRPr lang="en-US" sz="1800" dirty="0"/>
          </a:p>
        </p:txBody>
      </p:sp>
      <p:sp>
        <p:nvSpPr>
          <p:cNvPr id="5" name="TextBox 4">
            <a:extLst>
              <a:ext uri="{FF2B5EF4-FFF2-40B4-BE49-F238E27FC236}">
                <a16:creationId xmlns:a16="http://schemas.microsoft.com/office/drawing/2014/main" id="{0DAABEC6-2063-4DA5-A728-FE6090270C2A}"/>
              </a:ext>
            </a:extLst>
          </p:cNvPr>
          <p:cNvSpPr txBox="1"/>
          <p:nvPr/>
        </p:nvSpPr>
        <p:spPr>
          <a:xfrm>
            <a:off x="1409700" y="4152786"/>
            <a:ext cx="7579618" cy="246221"/>
          </a:xfrm>
          <a:prstGeom prst="rect">
            <a:avLst/>
          </a:prstGeom>
          <a:noFill/>
        </p:spPr>
        <p:txBody>
          <a:bodyPr wrap="square" rtlCol="0">
            <a:spAutoFit/>
          </a:bodyPr>
          <a:lstStyle/>
          <a:p>
            <a:endParaRPr lang="en-US" sz="1000" dirty="0"/>
          </a:p>
        </p:txBody>
      </p:sp>
      <p:sp>
        <p:nvSpPr>
          <p:cNvPr id="2" name="TextBox 1">
            <a:extLst>
              <a:ext uri="{FF2B5EF4-FFF2-40B4-BE49-F238E27FC236}">
                <a16:creationId xmlns:a16="http://schemas.microsoft.com/office/drawing/2014/main" id="{7842D35C-D15C-4A58-9BD1-BC14947415FE}"/>
              </a:ext>
            </a:extLst>
          </p:cNvPr>
          <p:cNvSpPr txBox="1"/>
          <p:nvPr/>
        </p:nvSpPr>
        <p:spPr>
          <a:xfrm>
            <a:off x="328722" y="1105798"/>
            <a:ext cx="8735084" cy="3046988"/>
          </a:xfrm>
          <a:prstGeom prst="rect">
            <a:avLst/>
          </a:prstGeom>
          <a:noFill/>
        </p:spPr>
        <p:txBody>
          <a:bodyPr wrap="none" rtlCol="0">
            <a:spAutoFit/>
          </a:bodyPr>
          <a:lstStyle/>
          <a:p>
            <a:pPr marL="285750" indent="-285750">
              <a:buFont typeface="Arial" panose="020B0604020202020204" pitchFamily="34" charset="0"/>
              <a:buChar char="•"/>
            </a:pPr>
            <a:r>
              <a:rPr lang="en-US" sz="1600" b="1" dirty="0">
                <a:latin typeface="Franklin Gothic" panose="020B0604020202020204" charset="0"/>
              </a:rPr>
              <a:t>Washington County:</a:t>
            </a:r>
          </a:p>
          <a:p>
            <a:r>
              <a:rPr lang="en-US" sz="1600" dirty="0">
                <a:latin typeface="Franklin Gothic" panose="020B0604020202020204" charset="0"/>
              </a:rPr>
              <a:t>	Hunger Free VT’s Council of Washington County and the Central Vermont Regional </a:t>
            </a:r>
          </a:p>
          <a:p>
            <a:r>
              <a:rPr lang="en-US" sz="1600" dirty="0">
                <a:latin typeface="Franklin Gothic" panose="020B0604020202020204" charset="0"/>
              </a:rPr>
              <a:t>	Planning Commission developed a mapping toll to identify food access barriers for </a:t>
            </a:r>
          </a:p>
          <a:p>
            <a:r>
              <a:rPr lang="en-US" sz="1600" dirty="0">
                <a:latin typeface="Franklin Gothic" panose="020B0604020202020204" charset="0"/>
              </a:rPr>
              <a:t>	community members. The goal was to identify potential opportunities to increase food </a:t>
            </a:r>
          </a:p>
          <a:p>
            <a:r>
              <a:rPr lang="en-US" sz="1600" dirty="0">
                <a:latin typeface="Franklin Gothic" panose="020B0604020202020204" charset="0"/>
              </a:rPr>
              <a:t>	access.</a:t>
            </a:r>
          </a:p>
          <a:p>
            <a:endParaRPr lang="en-US" sz="1600" dirty="0">
              <a:latin typeface="Franklin Gothic" panose="020B0604020202020204" charset="0"/>
            </a:endParaRPr>
          </a:p>
          <a:p>
            <a:pPr marL="285750" indent="-285750">
              <a:buFont typeface="Arial" panose="020B0604020202020204" pitchFamily="34" charset="0"/>
              <a:buChar char="•"/>
            </a:pPr>
            <a:r>
              <a:rPr lang="en-US" sz="1600" b="1" dirty="0">
                <a:latin typeface="Franklin Gothic" panose="020B0604020202020204" charset="0"/>
              </a:rPr>
              <a:t>Calais:</a:t>
            </a:r>
          </a:p>
          <a:p>
            <a:r>
              <a:rPr lang="en-US" sz="1600" dirty="0">
                <a:latin typeface="Franklin Gothic" panose="020B0604020202020204" charset="0"/>
              </a:rPr>
              <a:t>	Developed a self-sufficiency plan to increase “an interest in growing and processing our</a:t>
            </a:r>
          </a:p>
          <a:p>
            <a:r>
              <a:rPr lang="en-US" sz="1600" dirty="0">
                <a:latin typeface="Franklin Gothic" panose="020B0604020202020204" charset="0"/>
              </a:rPr>
              <a:t>	own food to move towards food independence.”</a:t>
            </a:r>
          </a:p>
          <a:p>
            <a:endParaRPr lang="en-US" sz="1600" dirty="0">
              <a:latin typeface="Franklin Gothic" panose="020B0604020202020204" charset="0"/>
            </a:endParaRPr>
          </a:p>
          <a:p>
            <a:pPr marL="285750" indent="-285750">
              <a:buFont typeface="Arial" panose="020B0604020202020204" pitchFamily="34" charset="0"/>
              <a:buChar char="•"/>
            </a:pPr>
            <a:r>
              <a:rPr lang="en-US" sz="1600" b="1" dirty="0">
                <a:latin typeface="Franklin Gothic" panose="020B0604020202020204" charset="0"/>
              </a:rPr>
              <a:t>St. Albans:</a:t>
            </a:r>
          </a:p>
          <a:p>
            <a:r>
              <a:rPr lang="en-US" sz="1600" dirty="0">
                <a:latin typeface="Franklin Gothic" panose="020B0604020202020204" charset="0"/>
              </a:rPr>
              <a:t>	2017 City Plan refers to healthy food access.</a:t>
            </a:r>
          </a:p>
        </p:txBody>
      </p:sp>
    </p:spTree>
    <p:extLst>
      <p:ext uri="{BB962C8B-B14F-4D97-AF65-F5344CB8AC3E}">
        <p14:creationId xmlns:p14="http://schemas.microsoft.com/office/powerpoint/2010/main" val="136484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17</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3896419" y="2571750"/>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t>
            </a:r>
            <a:r>
              <a:rPr lang="en-US" sz="1800" dirty="0" err="1">
                <a:solidFill>
                  <a:srgbClr val="FFFFFF"/>
                </a:solidFill>
                <a:latin typeface="Franklin Gothic" panose="020B0604020202020204" charset="0"/>
              </a:rPr>
              <a:t>accessPrviePW</a:t>
            </a:r>
            <a:endParaRPr sz="2000" dirty="0"/>
          </a:p>
        </p:txBody>
      </p:sp>
      <p:sp>
        <p:nvSpPr>
          <p:cNvPr id="19" name="Google Shape;103;p17"/>
          <p:cNvSpPr txBox="1"/>
          <p:nvPr/>
        </p:nvSpPr>
        <p:spPr>
          <a:xfrm>
            <a:off x="-230678" y="377421"/>
            <a:ext cx="6174550" cy="633846"/>
          </a:xfrm>
          <a:prstGeom prst="rect">
            <a:avLst/>
          </a:prstGeom>
          <a:noFill/>
          <a:ln>
            <a:noFill/>
          </a:ln>
        </p:spPr>
        <p:txBody>
          <a:bodyPr spcFirstLastPara="1" wrap="square" lIns="91425" tIns="91425" rIns="91425" bIns="91425" anchor="t" anchorCtr="0">
            <a:noAutofit/>
          </a:bodyPr>
          <a:lstStyle/>
          <a:p>
            <a:pPr marL="457189" lvl="1">
              <a:lnSpc>
                <a:spcPct val="90000"/>
              </a:lnSpc>
              <a:spcBef>
                <a:spcPts val="500"/>
              </a:spcBef>
              <a:buClr>
                <a:srgbClr val="003767"/>
              </a:buClr>
              <a:buSzPts val="2400"/>
            </a:pPr>
            <a:r>
              <a:rPr lang="en-US" sz="1800" dirty="0">
                <a:solidFill>
                  <a:srgbClr val="00B050"/>
                </a:solidFill>
                <a:latin typeface="Franklin Gothic"/>
                <a:sym typeface="Franklin Gothic"/>
              </a:rPr>
              <a:t>Healthy Food Policy Project</a:t>
            </a:r>
          </a:p>
          <a:p>
            <a:pPr marL="457189" lvl="1">
              <a:lnSpc>
                <a:spcPct val="90000"/>
              </a:lnSpc>
              <a:spcBef>
                <a:spcPts val="500"/>
              </a:spcBef>
              <a:buClr>
                <a:srgbClr val="003767"/>
              </a:buClr>
              <a:buSzPts val="2400"/>
            </a:pPr>
            <a:endParaRPr lang="en-US" sz="1800" dirty="0"/>
          </a:p>
        </p:txBody>
      </p:sp>
      <p:sp>
        <p:nvSpPr>
          <p:cNvPr id="5" name="TextBox 4">
            <a:extLst>
              <a:ext uri="{FF2B5EF4-FFF2-40B4-BE49-F238E27FC236}">
                <a16:creationId xmlns:a16="http://schemas.microsoft.com/office/drawing/2014/main" id="{0DAABEC6-2063-4DA5-A728-FE6090270C2A}"/>
              </a:ext>
            </a:extLst>
          </p:cNvPr>
          <p:cNvSpPr txBox="1"/>
          <p:nvPr/>
        </p:nvSpPr>
        <p:spPr>
          <a:xfrm>
            <a:off x="1409700" y="4152786"/>
            <a:ext cx="7579618" cy="246221"/>
          </a:xfrm>
          <a:prstGeom prst="rect">
            <a:avLst/>
          </a:prstGeom>
          <a:noFill/>
        </p:spPr>
        <p:txBody>
          <a:bodyPr wrap="square" rtlCol="0">
            <a:spAutoFit/>
          </a:bodyPr>
          <a:lstStyle/>
          <a:p>
            <a:endParaRPr lang="en-US" sz="1000" dirty="0"/>
          </a:p>
        </p:txBody>
      </p:sp>
      <p:pic>
        <p:nvPicPr>
          <p:cNvPr id="3" name="Picture 2">
            <a:extLst>
              <a:ext uri="{FF2B5EF4-FFF2-40B4-BE49-F238E27FC236}">
                <a16:creationId xmlns:a16="http://schemas.microsoft.com/office/drawing/2014/main" id="{AFB65E73-472C-4DFA-9128-9F2A7DDE96C2}"/>
              </a:ext>
            </a:extLst>
          </p:cNvPr>
          <p:cNvPicPr>
            <a:picLocks noChangeAspect="1"/>
          </p:cNvPicPr>
          <p:nvPr/>
        </p:nvPicPr>
        <p:blipFill>
          <a:blip r:embed="rId4"/>
          <a:stretch>
            <a:fillRect/>
          </a:stretch>
        </p:blipFill>
        <p:spPr>
          <a:xfrm>
            <a:off x="1236994" y="967907"/>
            <a:ext cx="6205635" cy="3228239"/>
          </a:xfrm>
          <a:prstGeom prst="rect">
            <a:avLst/>
          </a:prstGeom>
        </p:spPr>
      </p:pic>
    </p:spTree>
    <p:extLst>
      <p:ext uri="{BB962C8B-B14F-4D97-AF65-F5344CB8AC3E}">
        <p14:creationId xmlns:p14="http://schemas.microsoft.com/office/powerpoint/2010/main" val="231326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p:nvPr/>
        </p:nvSpPr>
        <p:spPr>
          <a:xfrm>
            <a:off x="0" y="10968"/>
            <a:ext cx="9174539" cy="5143500"/>
          </a:xfrm>
          <a:prstGeom prst="rect">
            <a:avLst/>
          </a:prstGeom>
          <a:solidFill>
            <a:srgbClr val="00B05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74" name="Google Shape;174;p24"/>
          <p:cNvSpPr txBox="1"/>
          <p:nvPr/>
        </p:nvSpPr>
        <p:spPr>
          <a:xfrm>
            <a:off x="6400800" y="469125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18</a:t>
            </a:fld>
            <a:endParaRPr sz="1000" dirty="0">
              <a:solidFill>
                <a:srgbClr val="FFFFFF"/>
              </a:solidFill>
              <a:latin typeface="Franklin Gothic"/>
              <a:ea typeface="Franklin Gothic"/>
              <a:cs typeface="Franklin Gothic"/>
              <a:sym typeface="Franklin Gothic"/>
            </a:endParaRPr>
          </a:p>
        </p:txBody>
      </p:sp>
      <p:sp>
        <p:nvSpPr>
          <p:cNvPr id="2" name="Rectangle 1"/>
          <p:cNvSpPr/>
          <p:nvPr/>
        </p:nvSpPr>
        <p:spPr>
          <a:xfrm>
            <a:off x="-6006" y="-21041"/>
            <a:ext cx="3650432" cy="51646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rgbClr val="FFFFFF"/>
              </a:buClr>
              <a:buSzPts val="2800"/>
            </a:pPr>
            <a:endParaRPr lang="en" sz="4400" dirty="0">
              <a:solidFill>
                <a:srgbClr val="FFFFFF"/>
              </a:solidFill>
              <a:latin typeface="Franklin Gothic" panose="020B0604020202020204" charset="0"/>
            </a:endParaRPr>
          </a:p>
        </p:txBody>
      </p:sp>
      <p:sp>
        <p:nvSpPr>
          <p:cNvPr id="176" name="Google Shape;176;p24"/>
          <p:cNvSpPr txBox="1"/>
          <p:nvPr/>
        </p:nvSpPr>
        <p:spPr>
          <a:xfrm>
            <a:off x="3826056" y="441675"/>
            <a:ext cx="2601405" cy="3038475"/>
          </a:xfrm>
          <a:prstGeom prst="rect">
            <a:avLst/>
          </a:prstGeom>
          <a:noFill/>
          <a:ln>
            <a:noFill/>
          </a:ln>
        </p:spPr>
        <p:txBody>
          <a:bodyPr spcFirstLastPara="1" wrap="square" lIns="91425" tIns="45700" rIns="91425" bIns="45700" anchor="t" anchorCtr="0">
            <a:noAutofit/>
          </a:bodyPr>
          <a:lstStyle/>
          <a:p>
            <a:pPr lvl="0">
              <a:lnSpc>
                <a:spcPct val="90000"/>
              </a:lnSpc>
              <a:buClr>
                <a:srgbClr val="FFFFFF"/>
              </a:buClr>
              <a:buSzPts val="2800"/>
            </a:pPr>
            <a:r>
              <a:rPr lang="en-US" sz="1600" dirty="0">
                <a:solidFill>
                  <a:schemeClr val="bg1"/>
                </a:solidFill>
                <a:latin typeface="Franklin Gothic" panose="020B0604020202020204" charset="0"/>
                <a:hlinkClick r:id="rId3">
                  <a:extLst>
                    <a:ext uri="{A12FA001-AC4F-418D-AE19-62706E023703}">
                      <ahyp:hlinkClr xmlns:ahyp="http://schemas.microsoft.com/office/drawing/2018/hyperlinkcolor" val="tx"/>
                    </a:ext>
                  </a:extLst>
                </a:hlinkClick>
              </a:rPr>
              <a:t>Healthy Food Policy Project</a:t>
            </a:r>
            <a:endParaRPr lang="en-US" sz="1600" dirty="0">
              <a:solidFill>
                <a:schemeClr val="bg1"/>
              </a:solidFill>
              <a:latin typeface="Franklin Gothic" panose="020B0604020202020204" charset="0"/>
              <a:hlinkClick r:id="rId4">
                <a:extLst>
                  <a:ext uri="{A12FA001-AC4F-418D-AE19-62706E023703}">
                    <ahyp:hlinkClr xmlns:ahyp="http://schemas.microsoft.com/office/drawing/2018/hyperlinkcolor" val="tx"/>
                  </a:ext>
                </a:extLst>
              </a:hlinkClick>
            </a:endParaRPr>
          </a:p>
          <a:p>
            <a:pPr lvl="0">
              <a:lnSpc>
                <a:spcPct val="90000"/>
              </a:lnSpc>
              <a:buClr>
                <a:srgbClr val="FFFFFF"/>
              </a:buClr>
              <a:buSzPts val="2800"/>
            </a:pPr>
            <a:endParaRPr lang="en-US" sz="1600" dirty="0">
              <a:solidFill>
                <a:schemeClr val="bg1"/>
              </a:solidFill>
              <a:latin typeface="Franklin Gothic" panose="020B0604020202020204" charset="0"/>
            </a:endParaRPr>
          </a:p>
          <a:p>
            <a:pPr lvl="0">
              <a:lnSpc>
                <a:spcPct val="90000"/>
              </a:lnSpc>
              <a:buClr>
                <a:srgbClr val="FFFFFF"/>
              </a:buClr>
              <a:buSzPts val="2800"/>
            </a:pPr>
            <a:r>
              <a:rPr lang="en-US" sz="1600" dirty="0">
                <a:solidFill>
                  <a:schemeClr val="bg1"/>
                </a:solidFill>
                <a:latin typeface="Franklin Gothic" panose="020B0604020202020204" charset="0"/>
              </a:rPr>
              <a:t>Zoning for Urban Agriculture: A Guide for Updating Your City’s Laws to Support Healthy Food Production and Access</a:t>
            </a:r>
            <a:endParaRPr lang="en-US" sz="1600" dirty="0">
              <a:solidFill>
                <a:schemeClr val="bg1"/>
              </a:solidFill>
              <a:latin typeface="Franklin Gothic" panose="020B0604020202020204" charset="0"/>
              <a:hlinkClick r:id="rId4">
                <a:extLst>
                  <a:ext uri="{A12FA001-AC4F-418D-AE19-62706E023703}">
                    <ahyp:hlinkClr xmlns:ahyp="http://schemas.microsoft.com/office/drawing/2018/hyperlinkcolor" val="tx"/>
                  </a:ext>
                </a:extLst>
              </a:hlinkClick>
            </a:endParaRPr>
          </a:p>
          <a:p>
            <a:pPr lvl="0">
              <a:lnSpc>
                <a:spcPct val="90000"/>
              </a:lnSpc>
              <a:buClr>
                <a:srgbClr val="FFFFFF"/>
              </a:buClr>
              <a:buSzPts val="2800"/>
            </a:pPr>
            <a:endParaRPr lang="en-US" sz="1600" dirty="0">
              <a:solidFill>
                <a:schemeClr val="bg1"/>
              </a:solidFill>
              <a:latin typeface="Franklin Gothic" panose="020B0604020202020204" charset="0"/>
              <a:hlinkClick r:id="rId4">
                <a:extLst>
                  <a:ext uri="{A12FA001-AC4F-418D-AE19-62706E023703}">
                    <ahyp:hlinkClr xmlns:ahyp="http://schemas.microsoft.com/office/drawing/2018/hyperlinkcolor" val="tx"/>
                  </a:ext>
                </a:extLst>
              </a:hlinkClick>
            </a:endParaRPr>
          </a:p>
          <a:p>
            <a:pPr lvl="0">
              <a:lnSpc>
                <a:spcPct val="90000"/>
              </a:lnSpc>
              <a:buClr>
                <a:srgbClr val="FFFFFF"/>
              </a:buClr>
              <a:buSzPts val="2800"/>
            </a:pPr>
            <a:r>
              <a:rPr lang="en-US" sz="1600" dirty="0">
                <a:solidFill>
                  <a:schemeClr val="bg1"/>
                </a:solidFill>
                <a:latin typeface="Franklin Gothic" panose="020B0604020202020204" charset="0"/>
                <a:hlinkClick r:id="rId4">
                  <a:extLst>
                    <a:ext uri="{A12FA001-AC4F-418D-AE19-62706E023703}">
                      <ahyp:hlinkClr xmlns:ahyp="http://schemas.microsoft.com/office/drawing/2018/hyperlinkcolor" val="tx"/>
                    </a:ext>
                  </a:extLst>
                </a:hlinkClick>
              </a:rPr>
              <a:t>Farm to Plate</a:t>
            </a:r>
          </a:p>
          <a:p>
            <a:pPr lvl="0">
              <a:lnSpc>
                <a:spcPct val="90000"/>
              </a:lnSpc>
              <a:buClr>
                <a:srgbClr val="FFFFFF"/>
              </a:buClr>
              <a:buSzPts val="2800"/>
            </a:pPr>
            <a:endParaRPr lang="en-US" sz="1600" dirty="0">
              <a:solidFill>
                <a:schemeClr val="bg1"/>
              </a:solidFill>
              <a:latin typeface="Franklin Gothic" panose="020B0604020202020204" charset="0"/>
            </a:endParaRPr>
          </a:p>
          <a:p>
            <a:pPr lvl="0">
              <a:lnSpc>
                <a:spcPct val="90000"/>
              </a:lnSpc>
              <a:buClr>
                <a:srgbClr val="FFFFFF"/>
              </a:buClr>
              <a:buSzPts val="2800"/>
            </a:pPr>
            <a:r>
              <a:rPr lang="en-US" sz="1600" dirty="0">
                <a:solidFill>
                  <a:schemeClr val="bg1"/>
                </a:solidFill>
                <a:latin typeface="Franklin Gothic" panose="020B0604020202020204" charset="0"/>
              </a:rPr>
              <a:t>Local Planning for Food Access: A Toolkit for Vermont’s Communities</a:t>
            </a:r>
            <a:endParaRPr lang="en-US" sz="1600" dirty="0">
              <a:solidFill>
                <a:schemeClr val="bg1"/>
              </a:solidFill>
              <a:latin typeface="Franklin Gothic" panose="020B0604020202020204" charset="0"/>
              <a:hlinkClick r:id="rId5">
                <a:extLst>
                  <a:ext uri="{A12FA001-AC4F-418D-AE19-62706E023703}">
                    <ahyp:hlinkClr xmlns:ahyp="http://schemas.microsoft.com/office/drawing/2018/hyperlinkcolor" val="tx"/>
                  </a:ext>
                </a:extLst>
              </a:hlinkClick>
            </a:endParaRPr>
          </a:p>
          <a:p>
            <a:pPr lvl="0">
              <a:lnSpc>
                <a:spcPct val="90000"/>
              </a:lnSpc>
              <a:buClr>
                <a:srgbClr val="FFFFFF"/>
              </a:buClr>
              <a:buSzPts val="2800"/>
            </a:pPr>
            <a:endParaRPr lang="en-US" sz="1600" dirty="0">
              <a:solidFill>
                <a:schemeClr val="bg1"/>
              </a:solidFill>
              <a:latin typeface="Franklin Gothic" panose="020B0604020202020204" charset="0"/>
              <a:hlinkClick r:id="rId5">
                <a:extLst>
                  <a:ext uri="{A12FA001-AC4F-418D-AE19-62706E023703}">
                    <ahyp:hlinkClr xmlns:ahyp="http://schemas.microsoft.com/office/drawing/2018/hyperlinkcolor" val="tx"/>
                  </a:ext>
                </a:extLst>
              </a:hlinkClick>
            </a:endParaRPr>
          </a:p>
          <a:p>
            <a:pPr lvl="0">
              <a:lnSpc>
                <a:spcPct val="90000"/>
              </a:lnSpc>
              <a:buClr>
                <a:srgbClr val="FFFFFF"/>
              </a:buClr>
              <a:buSzPts val="2800"/>
            </a:pPr>
            <a:r>
              <a:rPr lang="en-US" sz="1600" dirty="0">
                <a:solidFill>
                  <a:schemeClr val="bg1"/>
                </a:solidFill>
                <a:latin typeface="Franklin Gothic" panose="020B0604020202020204" charset="0"/>
                <a:hlinkClick r:id="rId5">
                  <a:extLst>
                    <a:ext uri="{A12FA001-AC4F-418D-AE19-62706E023703}">
                      <ahyp:hlinkClr xmlns:ahyp="http://schemas.microsoft.com/office/drawing/2018/hyperlinkcolor" val="tx"/>
                    </a:ext>
                  </a:extLst>
                </a:hlinkClick>
              </a:rPr>
              <a:t>Harvard Law School Food Law and Policy Clinic</a:t>
            </a:r>
          </a:p>
          <a:p>
            <a:pPr lvl="0">
              <a:lnSpc>
                <a:spcPct val="90000"/>
              </a:lnSpc>
              <a:buClr>
                <a:srgbClr val="FFFFFF"/>
              </a:buClr>
              <a:buSzPts val="2800"/>
            </a:pPr>
            <a:endParaRPr lang="en-US" sz="1600" dirty="0">
              <a:solidFill>
                <a:schemeClr val="bg1"/>
              </a:solidFill>
              <a:latin typeface="Franklin Gothic" panose="020B0604020202020204" charset="0"/>
            </a:endParaRPr>
          </a:p>
          <a:p>
            <a:pPr lvl="0">
              <a:lnSpc>
                <a:spcPct val="90000"/>
              </a:lnSpc>
              <a:buClr>
                <a:srgbClr val="FFFFFF"/>
              </a:buClr>
              <a:buSzPts val="2800"/>
            </a:pPr>
            <a:r>
              <a:rPr lang="en-US" sz="1600" dirty="0">
                <a:solidFill>
                  <a:schemeClr val="bg1"/>
                </a:solidFill>
                <a:latin typeface="Franklin Gothic" panose="020B0604020202020204" charset="0"/>
              </a:rPr>
              <a:t>Good Laws Good Food: Putting Local Food Policy to Work for Our Communities</a:t>
            </a:r>
          </a:p>
          <a:p>
            <a:pPr lvl="0">
              <a:lnSpc>
                <a:spcPct val="90000"/>
              </a:lnSpc>
              <a:buClr>
                <a:srgbClr val="FFFFFF"/>
              </a:buClr>
              <a:buSzPts val="2800"/>
            </a:pPr>
            <a:endParaRPr lang="en-US" sz="1600" dirty="0">
              <a:solidFill>
                <a:schemeClr val="bg1"/>
              </a:solidFill>
              <a:latin typeface="Franklin Gothic" panose="020B0604020202020204" charset="0"/>
            </a:endParaRPr>
          </a:p>
          <a:p>
            <a:pPr lvl="0">
              <a:lnSpc>
                <a:spcPct val="90000"/>
              </a:lnSpc>
              <a:buClr>
                <a:srgbClr val="FFFFFF"/>
              </a:buClr>
              <a:buSzPts val="2800"/>
            </a:pPr>
            <a:endParaRPr lang="en-US" sz="1600" dirty="0">
              <a:solidFill>
                <a:schemeClr val="bg1"/>
              </a:solidFill>
              <a:latin typeface="Franklin Gothic" panose="020B0604020202020204" charset="0"/>
            </a:endParaRPr>
          </a:p>
        </p:txBody>
      </p:sp>
      <p:sp>
        <p:nvSpPr>
          <p:cNvPr id="3" name="Rectangle 2">
            <a:hlinkClick r:id="rId5"/>
          </p:cNvPr>
          <p:cNvSpPr/>
          <p:nvPr/>
        </p:nvSpPr>
        <p:spPr>
          <a:xfrm>
            <a:off x="-445759" y="1270259"/>
            <a:ext cx="4572000" cy="701731"/>
          </a:xfrm>
          <a:prstGeom prst="rect">
            <a:avLst/>
          </a:prstGeom>
        </p:spPr>
        <p:txBody>
          <a:bodyPr>
            <a:spAutoFit/>
          </a:bodyPr>
          <a:lstStyle/>
          <a:p>
            <a:pPr lvl="0" algn="ctr">
              <a:lnSpc>
                <a:spcPct val="90000"/>
              </a:lnSpc>
              <a:buClr>
                <a:srgbClr val="FFFFFF"/>
              </a:buClr>
              <a:buSzPts val="2800"/>
            </a:pPr>
            <a:r>
              <a:rPr lang="en" sz="4400" dirty="0">
                <a:solidFill>
                  <a:srgbClr val="00B050"/>
                </a:solidFill>
                <a:latin typeface="Franklin Gothic" panose="020B0604020202020204" charset="0"/>
              </a:rPr>
              <a:t>Resources</a:t>
            </a:r>
          </a:p>
        </p:txBody>
      </p:sp>
      <p:sp>
        <p:nvSpPr>
          <p:cNvPr id="9" name="Google Shape;176;p24"/>
          <p:cNvSpPr txBox="1"/>
          <p:nvPr/>
        </p:nvSpPr>
        <p:spPr>
          <a:xfrm>
            <a:off x="6500297" y="872382"/>
            <a:ext cx="2601405" cy="3038475"/>
          </a:xfrm>
          <a:prstGeom prst="rect">
            <a:avLst/>
          </a:prstGeom>
          <a:noFill/>
          <a:ln>
            <a:noFill/>
          </a:ln>
        </p:spPr>
        <p:txBody>
          <a:bodyPr spcFirstLastPara="1" wrap="square" lIns="91425" tIns="45700" rIns="91425" bIns="45700" anchor="t" anchorCtr="0">
            <a:noAutofit/>
          </a:bodyPr>
          <a:lstStyle/>
          <a:p>
            <a:pPr lvl="0">
              <a:lnSpc>
                <a:spcPct val="90000"/>
              </a:lnSpc>
              <a:buClr>
                <a:srgbClr val="FFFFFF"/>
              </a:buClr>
              <a:buSzPts val="2800"/>
            </a:pPr>
            <a:r>
              <a:rPr lang="en-US" sz="1600" dirty="0">
                <a:solidFill>
                  <a:schemeClr val="bg1"/>
                </a:solidFill>
                <a:latin typeface="Franklin Gothic" panose="020B0604020202020204" charset="0"/>
                <a:hlinkClick r:id="rId6">
                  <a:extLst>
                    <a:ext uri="{A12FA001-AC4F-418D-AE19-62706E023703}">
                      <ahyp:hlinkClr xmlns:ahyp="http://schemas.microsoft.com/office/drawing/2018/hyperlinkcolor" val="tx"/>
                    </a:ext>
                  </a:extLst>
                </a:hlinkClick>
              </a:rPr>
              <a:t>EPA: Environmental Justice</a:t>
            </a:r>
          </a:p>
          <a:p>
            <a:pPr lvl="0">
              <a:lnSpc>
                <a:spcPct val="90000"/>
              </a:lnSpc>
              <a:buClr>
                <a:srgbClr val="FFFFFF"/>
              </a:buClr>
              <a:buSzPts val="2800"/>
            </a:pPr>
            <a:endParaRPr lang="en-US" sz="1600" dirty="0">
              <a:solidFill>
                <a:schemeClr val="bg1"/>
              </a:solidFill>
              <a:latin typeface="Franklin Gothic" panose="020B0604020202020204" charset="0"/>
            </a:endParaRPr>
          </a:p>
          <a:p>
            <a:pPr lvl="0">
              <a:lnSpc>
                <a:spcPct val="90000"/>
              </a:lnSpc>
              <a:buClr>
                <a:srgbClr val="FFFFFF"/>
              </a:buClr>
              <a:buSzPts val="2800"/>
            </a:pPr>
            <a:r>
              <a:rPr lang="en-US" sz="1600" dirty="0">
                <a:solidFill>
                  <a:schemeClr val="bg1"/>
                </a:solidFill>
                <a:latin typeface="Franklin Gothic" panose="020B0604020202020204" charset="0"/>
              </a:rPr>
              <a:t>How Planning and Zoning Contribute to Inequitable Development, neighborhood Healthy, and Environmental Injustice</a:t>
            </a:r>
            <a:endParaRPr lang="en-US" sz="1600" dirty="0">
              <a:solidFill>
                <a:schemeClr val="bg1"/>
              </a:solidFill>
              <a:latin typeface="Franklin Gothic" panose="020B0604020202020204" charset="0"/>
              <a:hlinkClick r:id="rId6">
                <a:extLst>
                  <a:ext uri="{A12FA001-AC4F-418D-AE19-62706E023703}">
                    <ahyp:hlinkClr xmlns:ahyp="http://schemas.microsoft.com/office/drawing/2018/hyperlinkcolor" val="tx"/>
                  </a:ext>
                </a:extLst>
              </a:hlinkClick>
            </a:endParaRPr>
          </a:p>
          <a:p>
            <a:pPr lvl="0">
              <a:lnSpc>
                <a:spcPct val="90000"/>
              </a:lnSpc>
              <a:buClr>
                <a:srgbClr val="FFFFFF"/>
              </a:buClr>
              <a:buSzPts val="2800"/>
            </a:pPr>
            <a:endParaRPr lang="en-US" sz="1600" dirty="0">
              <a:solidFill>
                <a:schemeClr val="bg1"/>
              </a:solidFill>
              <a:latin typeface="Franklin Gothic" panose="020B0604020202020204" charset="0"/>
              <a:hlinkClick r:id="rId6">
                <a:extLst>
                  <a:ext uri="{A12FA001-AC4F-418D-AE19-62706E023703}">
                    <ahyp:hlinkClr xmlns:ahyp="http://schemas.microsoft.com/office/drawing/2018/hyperlinkcolor" val="tx"/>
                  </a:ext>
                </a:extLst>
              </a:hlinkClick>
            </a:endParaRPr>
          </a:p>
          <a:p>
            <a:pPr lvl="0">
              <a:lnSpc>
                <a:spcPct val="90000"/>
              </a:lnSpc>
              <a:buClr>
                <a:srgbClr val="FFFFFF"/>
              </a:buClr>
              <a:buSzPts val="2800"/>
            </a:pPr>
            <a:r>
              <a:rPr lang="en-US" sz="1600" dirty="0">
                <a:solidFill>
                  <a:schemeClr val="bg1"/>
                </a:solidFill>
                <a:latin typeface="Franklin Gothic" panose="020B0604020202020204" charset="0"/>
                <a:hlinkClick r:id="rId6">
                  <a:extLst>
                    <a:ext uri="{A12FA001-AC4F-418D-AE19-62706E023703}">
                      <ahyp:hlinkClr xmlns:ahyp="http://schemas.microsoft.com/office/drawing/2018/hyperlinkcolor" val="tx"/>
                    </a:ext>
                  </a:extLst>
                </a:hlinkClick>
              </a:rPr>
              <a:t>EPA: National Academy of Public Administration</a:t>
            </a:r>
            <a:endParaRPr lang="en-US" sz="1600" dirty="0">
              <a:solidFill>
                <a:schemeClr val="bg1"/>
              </a:solidFill>
              <a:latin typeface="Franklin Gothic" panose="020B0604020202020204" charset="0"/>
            </a:endParaRPr>
          </a:p>
          <a:p>
            <a:pPr lvl="0">
              <a:lnSpc>
                <a:spcPct val="90000"/>
              </a:lnSpc>
              <a:buClr>
                <a:srgbClr val="FFFFFF"/>
              </a:buClr>
              <a:buSzPts val="2800"/>
            </a:pPr>
            <a:endParaRPr lang="en-US" sz="1600" dirty="0">
              <a:solidFill>
                <a:schemeClr val="bg1"/>
              </a:solidFill>
              <a:latin typeface="Franklin Gothic" panose="020B0604020202020204" charset="0"/>
            </a:endParaRPr>
          </a:p>
          <a:p>
            <a:pPr lvl="0">
              <a:lnSpc>
                <a:spcPct val="90000"/>
              </a:lnSpc>
              <a:buClr>
                <a:srgbClr val="FFFFFF"/>
              </a:buClr>
              <a:buSzPts val="2800"/>
            </a:pPr>
            <a:r>
              <a:rPr lang="en-US" sz="1600" dirty="0">
                <a:solidFill>
                  <a:schemeClr val="bg1"/>
                </a:solidFill>
                <a:latin typeface="Franklin Gothic" panose="020B0604020202020204" charset="0"/>
              </a:rPr>
              <a:t>Addressing Community Concerns: How Environmental Justice Relates to Land Use Planning and Zoning</a:t>
            </a:r>
          </a:p>
          <a:p>
            <a:pPr lvl="0">
              <a:lnSpc>
                <a:spcPct val="90000"/>
              </a:lnSpc>
              <a:buClr>
                <a:srgbClr val="FFFFFF"/>
              </a:buClr>
              <a:buSzPts val="2800"/>
            </a:pPr>
            <a:endParaRPr lang="en-US" sz="1600" dirty="0">
              <a:solidFill>
                <a:schemeClr val="bg1"/>
              </a:solidFill>
              <a:latin typeface="Franklin Gothic" panose="020B0604020202020204" charset="0"/>
            </a:endParaRPr>
          </a:p>
          <a:p>
            <a:pPr lvl="0">
              <a:lnSpc>
                <a:spcPct val="90000"/>
              </a:lnSpc>
              <a:buClr>
                <a:srgbClr val="FFFFFF"/>
              </a:buClr>
              <a:buSzPts val="2800"/>
            </a:pPr>
            <a:endParaRPr lang="en-US" sz="1600" dirty="0">
              <a:solidFill>
                <a:schemeClr val="bg1"/>
              </a:solidFill>
              <a:latin typeface="Franklin Gothic" panose="020B060402020202020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5625" y="208437"/>
            <a:ext cx="2015227" cy="466476"/>
          </a:xfrm>
          <a:prstGeom prst="rect">
            <a:avLst/>
          </a:prstGeom>
        </p:spPr>
      </p:pic>
    </p:spTree>
    <p:extLst>
      <p:ext uri="{BB962C8B-B14F-4D97-AF65-F5344CB8AC3E}">
        <p14:creationId xmlns:p14="http://schemas.microsoft.com/office/powerpoint/2010/main" val="428729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p:nvPr/>
        </p:nvSpPr>
        <p:spPr>
          <a:xfrm>
            <a:off x="0" y="12592"/>
            <a:ext cx="9144000" cy="5143500"/>
          </a:xfrm>
          <a:prstGeom prst="rect">
            <a:avLst/>
          </a:prstGeom>
          <a:solidFill>
            <a:srgbClr val="00B05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74" name="Google Shape;174;p24"/>
          <p:cNvSpPr txBox="1"/>
          <p:nvPr/>
        </p:nvSpPr>
        <p:spPr>
          <a:xfrm>
            <a:off x="6400800" y="469125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19</a:t>
            </a:fld>
            <a:endParaRPr sz="1000" dirty="0">
              <a:solidFill>
                <a:srgbClr val="FFFFFF"/>
              </a:solidFill>
              <a:latin typeface="Franklin Gothic"/>
              <a:ea typeface="Franklin Gothic"/>
              <a:cs typeface="Franklin Gothic"/>
              <a:sym typeface="Franklin Gothic"/>
            </a:endParaRPr>
          </a:p>
        </p:txBody>
      </p:sp>
      <p:sp>
        <p:nvSpPr>
          <p:cNvPr id="176" name="Google Shape;176;p24"/>
          <p:cNvSpPr txBox="1"/>
          <p:nvPr/>
        </p:nvSpPr>
        <p:spPr>
          <a:xfrm>
            <a:off x="457200" y="208437"/>
            <a:ext cx="7305675" cy="3038475"/>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 sz="4400" b="0" i="0" u="none" strike="noStrike" cap="none" dirty="0">
                <a:solidFill>
                  <a:srgbClr val="FFFFFF"/>
                </a:solidFill>
                <a:latin typeface="Franklin Gothic" panose="020B0604020202020204" charset="0"/>
                <a:sym typeface="Arial"/>
              </a:rPr>
              <a:t>Learn more </a:t>
            </a:r>
          </a:p>
          <a:p>
            <a:pPr marL="0" marR="0" lvl="0" indent="0" rtl="0">
              <a:lnSpc>
                <a:spcPct val="90000"/>
              </a:lnSpc>
              <a:spcBef>
                <a:spcPts val="0"/>
              </a:spcBef>
              <a:spcAft>
                <a:spcPts val="0"/>
              </a:spcAft>
              <a:buClr>
                <a:srgbClr val="FFFFFF"/>
              </a:buClr>
              <a:buSzPts val="2800"/>
              <a:buFont typeface="Arial"/>
              <a:buNone/>
            </a:pPr>
            <a:r>
              <a:rPr lang="en" sz="4400" b="0" i="0" u="none" strike="noStrike" cap="none" dirty="0">
                <a:solidFill>
                  <a:srgbClr val="FFFFFF"/>
                </a:solidFill>
                <a:latin typeface="Franklin Gothic" panose="020B0604020202020204" charset="0"/>
                <a:sym typeface="Arial"/>
              </a:rPr>
              <a:t>and get </a:t>
            </a:r>
            <a:r>
              <a:rPr lang="en" sz="4400" dirty="0">
                <a:solidFill>
                  <a:srgbClr val="FFFFFF"/>
                </a:solidFill>
                <a:latin typeface="Franklin Gothic" panose="020B0604020202020204" charset="0"/>
              </a:rPr>
              <a:t>i</a:t>
            </a:r>
            <a:r>
              <a:rPr lang="en" sz="4400" b="0" i="0" u="none" strike="noStrike" cap="none" dirty="0">
                <a:solidFill>
                  <a:srgbClr val="FFFFFF"/>
                </a:solidFill>
                <a:latin typeface="Franklin Gothic" panose="020B0604020202020204" charset="0"/>
                <a:sym typeface="Arial"/>
              </a:rPr>
              <a:t>n </a:t>
            </a:r>
            <a:r>
              <a:rPr lang="en" sz="4400" dirty="0">
                <a:solidFill>
                  <a:srgbClr val="FFFFFF"/>
                </a:solidFill>
                <a:latin typeface="Franklin Gothic" panose="020B0604020202020204" charset="0"/>
              </a:rPr>
              <a:t>t</a:t>
            </a:r>
            <a:r>
              <a:rPr lang="en" sz="4400" b="0" i="0" u="none" strike="noStrike" cap="none" dirty="0">
                <a:solidFill>
                  <a:srgbClr val="FFFFFF"/>
                </a:solidFill>
                <a:latin typeface="Franklin Gothic" panose="020B0604020202020204" charset="0"/>
                <a:sym typeface="Arial"/>
              </a:rPr>
              <a:t>ouch:</a:t>
            </a:r>
          </a:p>
          <a:p>
            <a:pPr marL="0" marR="0" lvl="0" indent="0" rtl="0">
              <a:lnSpc>
                <a:spcPct val="90000"/>
              </a:lnSpc>
              <a:spcBef>
                <a:spcPts val="0"/>
              </a:spcBef>
              <a:spcAft>
                <a:spcPts val="0"/>
              </a:spcAft>
              <a:buClr>
                <a:srgbClr val="FFFFFF"/>
              </a:buClr>
              <a:buSzPts val="2800"/>
              <a:buFont typeface="Arial"/>
              <a:buNone/>
            </a:pPr>
            <a:endParaRPr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213" y="2086539"/>
            <a:ext cx="775824" cy="775824"/>
          </a:xfrm>
          <a:prstGeom prst="rect">
            <a:avLst/>
          </a:prstGeom>
        </p:spPr>
      </p:pic>
      <p:sp>
        <p:nvSpPr>
          <p:cNvPr id="13" name="Google Shape;176;p24"/>
          <p:cNvSpPr txBox="1"/>
          <p:nvPr/>
        </p:nvSpPr>
        <p:spPr>
          <a:xfrm>
            <a:off x="3066754" y="3737683"/>
            <a:ext cx="4196681" cy="94301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 sz="4000" b="0" i="0" u="none" strike="noStrike" cap="none" dirty="0">
                <a:solidFill>
                  <a:srgbClr val="FFFFFF"/>
                </a:solidFill>
                <a:latin typeface="Franklin Gothic" panose="020B0604020202020204" charset="0"/>
                <a:sym typeface="Arial"/>
              </a:rPr>
              <a:t>@CAFScenter</a:t>
            </a:r>
            <a:endParaRPr sz="4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414" y="2073372"/>
            <a:ext cx="775824" cy="775824"/>
          </a:xfrm>
          <a:prstGeom prst="rect">
            <a:avLst/>
          </a:prstGeom>
        </p:spPr>
      </p:pic>
      <p:sp>
        <p:nvSpPr>
          <p:cNvPr id="22" name="Google Shape;176;p24"/>
          <p:cNvSpPr txBox="1"/>
          <p:nvPr/>
        </p:nvSpPr>
        <p:spPr>
          <a:xfrm>
            <a:off x="2152027" y="4200483"/>
            <a:ext cx="5430801" cy="94301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endParaRPr sz="4000"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979" y="1952287"/>
            <a:ext cx="894492" cy="89449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5625" y="208437"/>
            <a:ext cx="2015227" cy="466476"/>
          </a:xfrm>
          <a:prstGeom prst="rect">
            <a:avLst/>
          </a:prstGeom>
        </p:spPr>
      </p:pic>
    </p:spTree>
    <p:extLst>
      <p:ext uri="{BB962C8B-B14F-4D97-AF65-F5344CB8AC3E}">
        <p14:creationId xmlns:p14="http://schemas.microsoft.com/office/powerpoint/2010/main" val="243057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p:nvPr/>
        </p:nvSpPr>
        <p:spPr>
          <a:xfrm>
            <a:off x="0" y="0"/>
            <a:ext cx="9174539" cy="5143500"/>
          </a:xfrm>
          <a:prstGeom prst="rect">
            <a:avLst/>
          </a:prstGeom>
          <a:solidFill>
            <a:srgbClr val="00B05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74" name="Google Shape;174;p24"/>
          <p:cNvSpPr txBox="1"/>
          <p:nvPr/>
        </p:nvSpPr>
        <p:spPr>
          <a:xfrm>
            <a:off x="6400800" y="4691254"/>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2</a:t>
            </a:fld>
            <a:endParaRPr sz="1000" dirty="0">
              <a:solidFill>
                <a:srgbClr val="FFFFFF"/>
              </a:solidFill>
              <a:latin typeface="Franklin Gothic"/>
              <a:ea typeface="Franklin Gothic"/>
              <a:cs typeface="Franklin Gothic"/>
              <a:sym typeface="Franklin Gothic"/>
            </a:endParaRPr>
          </a:p>
        </p:txBody>
      </p:sp>
      <p:sp>
        <p:nvSpPr>
          <p:cNvPr id="2" name="Rectangle 1"/>
          <p:cNvSpPr/>
          <p:nvPr/>
        </p:nvSpPr>
        <p:spPr>
          <a:xfrm>
            <a:off x="5531423" y="-23282"/>
            <a:ext cx="3650432" cy="51858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rgbClr val="FFFFFF"/>
              </a:buClr>
              <a:buSzPts val="2800"/>
            </a:pPr>
            <a:endParaRPr lang="en" sz="4400" dirty="0">
              <a:solidFill>
                <a:srgbClr val="FFFFFF"/>
              </a:solidFill>
              <a:latin typeface="Franklin Gothic" panose="020B0604020202020204" charset="0"/>
            </a:endParaRPr>
          </a:p>
        </p:txBody>
      </p:sp>
      <p:sp>
        <p:nvSpPr>
          <p:cNvPr id="3" name="Rectangle 2"/>
          <p:cNvSpPr/>
          <p:nvPr/>
        </p:nvSpPr>
        <p:spPr>
          <a:xfrm>
            <a:off x="-591630" y="2589687"/>
            <a:ext cx="4572000" cy="701731"/>
          </a:xfrm>
          <a:prstGeom prst="rect">
            <a:avLst/>
          </a:prstGeom>
        </p:spPr>
        <p:txBody>
          <a:bodyPr>
            <a:spAutoFit/>
          </a:bodyPr>
          <a:lstStyle/>
          <a:p>
            <a:pPr lvl="0" algn="ctr">
              <a:lnSpc>
                <a:spcPct val="90000"/>
              </a:lnSpc>
              <a:buClr>
                <a:srgbClr val="FFFFFF"/>
              </a:buClr>
              <a:buSzPts val="2800"/>
            </a:pPr>
            <a:r>
              <a:rPr lang="en" sz="4400" dirty="0">
                <a:solidFill>
                  <a:srgbClr val="00B050"/>
                </a:solidFill>
                <a:latin typeface="Franklin Gothic" panose="020B0604020202020204" charset="0"/>
              </a:rPr>
              <a:t>Job title</a:t>
            </a:r>
          </a:p>
        </p:txBody>
      </p:sp>
      <p:sp>
        <p:nvSpPr>
          <p:cNvPr id="8" name="Rectangle 7"/>
          <p:cNvSpPr/>
          <p:nvPr/>
        </p:nvSpPr>
        <p:spPr>
          <a:xfrm>
            <a:off x="268320" y="1680412"/>
            <a:ext cx="4572000" cy="2419124"/>
          </a:xfrm>
          <a:prstGeom prst="rect">
            <a:avLst/>
          </a:prstGeom>
        </p:spPr>
        <p:txBody>
          <a:bodyPr>
            <a:spAutoFit/>
          </a:bodyPr>
          <a:lstStyle/>
          <a:p>
            <a:pPr lvl="0">
              <a:lnSpc>
                <a:spcPct val="90000"/>
              </a:lnSpc>
              <a:buClr>
                <a:srgbClr val="FFFFFF"/>
              </a:buClr>
              <a:buSzPts val="2800"/>
            </a:pPr>
            <a:r>
              <a:rPr lang="en" sz="3200" dirty="0">
                <a:solidFill>
                  <a:schemeClr val="bg1"/>
                </a:solidFill>
                <a:latin typeface="Franklin Gothic" panose="020B0604020202020204" charset="0"/>
              </a:rPr>
              <a:t>Whitney Shields</a:t>
            </a:r>
          </a:p>
          <a:p>
            <a:pPr lvl="0">
              <a:lnSpc>
                <a:spcPct val="90000"/>
              </a:lnSpc>
              <a:buClr>
                <a:srgbClr val="FFFFFF"/>
              </a:buClr>
              <a:buSzPts val="2800"/>
            </a:pPr>
            <a:endParaRPr lang="en" sz="3200" dirty="0">
              <a:solidFill>
                <a:schemeClr val="bg1"/>
              </a:solidFill>
              <a:latin typeface="Franklin Gothic" panose="020B0604020202020204" charset="0"/>
            </a:endParaRPr>
          </a:p>
          <a:p>
            <a:pPr lvl="0">
              <a:lnSpc>
                <a:spcPct val="90000"/>
              </a:lnSpc>
              <a:buClr>
                <a:srgbClr val="FFFFFF"/>
              </a:buClr>
              <a:buSzPts val="2800"/>
            </a:pPr>
            <a:r>
              <a:rPr lang="en" sz="2800" dirty="0">
                <a:solidFill>
                  <a:schemeClr val="bg1"/>
                </a:solidFill>
                <a:latin typeface="Franklin Gothic" panose="020B0604020202020204" charset="0"/>
              </a:rPr>
              <a:t>Post Graduate </a:t>
            </a:r>
            <a:r>
              <a:rPr lang="en-US" sz="2800" dirty="0">
                <a:solidFill>
                  <a:schemeClr val="bg1"/>
                </a:solidFill>
                <a:latin typeface="Franklin Gothic" panose="020B0604020202020204" charset="0"/>
              </a:rPr>
              <a:t>Clinical Teaching Fellow</a:t>
            </a:r>
            <a:endParaRPr lang="en" sz="2800" dirty="0">
              <a:solidFill>
                <a:schemeClr val="bg1"/>
              </a:solidFill>
              <a:latin typeface="Franklin Gothic" panose="020B0604020202020204" charset="0"/>
            </a:endParaRPr>
          </a:p>
          <a:p>
            <a:pPr lvl="0">
              <a:lnSpc>
                <a:spcPct val="90000"/>
              </a:lnSpc>
              <a:buClr>
                <a:srgbClr val="FFFFFF"/>
              </a:buClr>
              <a:buSzPts val="2800"/>
            </a:pPr>
            <a:r>
              <a:rPr lang="en" sz="2400" dirty="0">
                <a:solidFill>
                  <a:schemeClr val="bg1"/>
                </a:solidFill>
                <a:latin typeface="Franklin Gothic" panose="020B0604020202020204" charset="0"/>
              </a:rPr>
              <a:t>Center for Agriculture and Food Systems, Vermont Law School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625" y="208437"/>
            <a:ext cx="2015227" cy="466476"/>
          </a:xfrm>
          <a:prstGeom prst="rect">
            <a:avLst/>
          </a:prstGeom>
        </p:spPr>
      </p:pic>
      <p:sp>
        <p:nvSpPr>
          <p:cNvPr id="15" name="Rectangle 14"/>
          <p:cNvSpPr/>
          <p:nvPr/>
        </p:nvSpPr>
        <p:spPr>
          <a:xfrm>
            <a:off x="5948900" y="2733008"/>
            <a:ext cx="3128425" cy="923330"/>
          </a:xfrm>
          <a:prstGeom prst="rect">
            <a:avLst/>
          </a:prstGeom>
        </p:spPr>
        <p:txBody>
          <a:bodyPr wrap="square">
            <a:spAutoFit/>
          </a:bodyPr>
          <a:lstStyle/>
          <a:p>
            <a:pPr lvl="0">
              <a:lnSpc>
                <a:spcPct val="90000"/>
              </a:lnSpc>
              <a:buClr>
                <a:srgbClr val="FFFFFF"/>
              </a:buClr>
              <a:buSzPts val="2800"/>
            </a:pPr>
            <a:r>
              <a:rPr lang="en" sz="2000" dirty="0">
                <a:solidFill>
                  <a:schemeClr val="bg1"/>
                </a:solidFill>
                <a:latin typeface="Franklin Gothic" panose="020B0604020202020204" charset="0"/>
              </a:rPr>
              <a:t>CONTACT ME: </a:t>
            </a:r>
          </a:p>
          <a:p>
            <a:pPr lvl="0">
              <a:lnSpc>
                <a:spcPct val="90000"/>
              </a:lnSpc>
              <a:buClr>
                <a:srgbClr val="FFFFFF"/>
              </a:buClr>
              <a:buSzPts val="2800"/>
            </a:pPr>
            <a:r>
              <a:rPr lang="en" sz="2000" dirty="0">
                <a:solidFill>
                  <a:schemeClr val="bg1"/>
                </a:solidFill>
                <a:latin typeface="Franklin Gothic" panose="020B0604020202020204" charset="0"/>
              </a:rPr>
              <a:t>wshields@vermontlaw.edu</a:t>
            </a:r>
          </a:p>
          <a:p>
            <a:pPr lvl="0">
              <a:lnSpc>
                <a:spcPct val="90000"/>
              </a:lnSpc>
              <a:buClr>
                <a:srgbClr val="FFFFFF"/>
              </a:buClr>
              <a:buSzPts val="2800"/>
            </a:pPr>
            <a:endParaRPr lang="en" sz="2000" dirty="0">
              <a:solidFill>
                <a:schemeClr val="bg1"/>
              </a:solidFill>
              <a:latin typeface="Franklin Gothic" panose="020B0604020202020204" charset="0"/>
            </a:endParaRPr>
          </a:p>
        </p:txBody>
      </p:sp>
      <p:pic>
        <p:nvPicPr>
          <p:cNvPr id="5" name="Picture 4">
            <a:extLst>
              <a:ext uri="{FF2B5EF4-FFF2-40B4-BE49-F238E27FC236}">
                <a16:creationId xmlns:a16="http://schemas.microsoft.com/office/drawing/2014/main" id="{FA54D59B-DAEB-4568-AE33-A38353124DAF}"/>
              </a:ext>
            </a:extLst>
          </p:cNvPr>
          <p:cNvPicPr>
            <a:picLocks noChangeAspect="1"/>
          </p:cNvPicPr>
          <p:nvPr/>
        </p:nvPicPr>
        <p:blipFill>
          <a:blip r:embed="rId4"/>
          <a:stretch>
            <a:fillRect/>
          </a:stretch>
        </p:blipFill>
        <p:spPr>
          <a:xfrm>
            <a:off x="6608926" y="891268"/>
            <a:ext cx="1495425" cy="1752600"/>
          </a:xfrm>
          <a:prstGeom prst="rect">
            <a:avLst/>
          </a:prstGeom>
        </p:spPr>
      </p:pic>
    </p:spTree>
    <p:extLst>
      <p:ext uri="{BB962C8B-B14F-4D97-AF65-F5344CB8AC3E}">
        <p14:creationId xmlns:p14="http://schemas.microsoft.com/office/powerpoint/2010/main" val="158967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3</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3" name="TextBox 12"/>
          <p:cNvSpPr txBox="1"/>
          <p:nvPr/>
        </p:nvSpPr>
        <p:spPr>
          <a:xfrm>
            <a:off x="534081" y="1173182"/>
            <a:ext cx="4275425" cy="3046988"/>
          </a:xfrm>
          <a:prstGeom prst="rect">
            <a:avLst/>
          </a:prstGeom>
          <a:noFill/>
        </p:spPr>
        <p:txBody>
          <a:bodyPr wrap="square" rtlCol="0">
            <a:spAutoFit/>
          </a:bodyPr>
          <a:lstStyle/>
          <a:p>
            <a:endParaRPr lang="en-US" sz="1600" dirty="0">
              <a:latin typeface="Franklin Gothic" panose="020B0604020202020204" charset="0"/>
            </a:endParaRPr>
          </a:p>
          <a:p>
            <a:pPr marL="400050" indent="-400050">
              <a:buAutoNum type="romanUcPeriod"/>
            </a:pPr>
            <a:r>
              <a:rPr lang="en-US" sz="1600" dirty="0">
                <a:latin typeface="Franklin Gothic" panose="020B0604020202020204" charset="0"/>
              </a:rPr>
              <a:t>Review planning and zoning and its historical impact on marginalized communities</a:t>
            </a:r>
          </a:p>
          <a:p>
            <a:pPr marL="400050" indent="-400050">
              <a:buAutoNum type="romanUcPeriod"/>
            </a:pPr>
            <a:endParaRPr lang="en-US" sz="1600" dirty="0">
              <a:latin typeface="Franklin Gothic" panose="020B0604020202020204" charset="0"/>
            </a:endParaRPr>
          </a:p>
          <a:p>
            <a:pPr marL="400050" indent="-400050">
              <a:buAutoNum type="romanUcPeriod"/>
            </a:pPr>
            <a:r>
              <a:rPr lang="en-US" sz="1600" dirty="0">
                <a:latin typeface="Franklin Gothic" panose="020B0604020202020204" charset="0"/>
              </a:rPr>
              <a:t>Share what municipalities are doing to improve food access</a:t>
            </a:r>
          </a:p>
          <a:p>
            <a:pPr marL="400050" indent="-400050">
              <a:buAutoNum type="romanUcPeriod"/>
            </a:pPr>
            <a:endParaRPr lang="en-US" sz="1600" dirty="0">
              <a:latin typeface="Franklin Gothic" panose="020B0604020202020204" charset="0"/>
            </a:endParaRPr>
          </a:p>
          <a:p>
            <a:pPr marL="400050" indent="-400050">
              <a:buAutoNum type="romanUcPeriod"/>
            </a:pPr>
            <a:r>
              <a:rPr lang="en-US" sz="1600" dirty="0">
                <a:latin typeface="Franklin Gothic" panose="020B0604020202020204" charset="0"/>
              </a:rPr>
              <a:t>Opportunities in Vermont</a:t>
            </a:r>
          </a:p>
          <a:p>
            <a:pPr marL="400050" indent="-400050">
              <a:buAutoNum type="romanUcPeriod"/>
            </a:pPr>
            <a:endParaRPr lang="en-US" sz="1600" dirty="0">
              <a:latin typeface="Franklin Gothic" panose="020B0604020202020204" charset="0"/>
            </a:endParaRPr>
          </a:p>
          <a:p>
            <a:pPr marL="400050" indent="-400050">
              <a:buAutoNum type="romanUcPeriod"/>
            </a:pPr>
            <a:r>
              <a:rPr lang="en-US" sz="1600" dirty="0">
                <a:latin typeface="Franklin Gothic" panose="020B0604020202020204" charset="0"/>
              </a:rPr>
              <a:t>Conclusion</a:t>
            </a:r>
          </a:p>
          <a:p>
            <a:pPr marL="400050" indent="-400050">
              <a:buAutoNum type="romanUcPeriod"/>
            </a:pPr>
            <a:endParaRPr lang="en-US" sz="1600" b="1" dirty="0">
              <a:latin typeface="Franklin Gothic" panose="020B0604020202020204" charset="0"/>
            </a:endParaRPr>
          </a:p>
        </p:txBody>
      </p:sp>
      <p:sp>
        <p:nvSpPr>
          <p:cNvPr id="19" name="Google Shape;103;p17"/>
          <p:cNvSpPr txBox="1"/>
          <p:nvPr/>
        </p:nvSpPr>
        <p:spPr>
          <a:xfrm>
            <a:off x="-157052" y="105154"/>
            <a:ext cx="6174550" cy="633846"/>
          </a:xfrm>
          <a:prstGeom prst="rect">
            <a:avLst/>
          </a:prstGeom>
          <a:noFill/>
          <a:ln>
            <a:noFill/>
          </a:ln>
        </p:spPr>
        <p:txBody>
          <a:bodyPr spcFirstLastPara="1" wrap="square" lIns="91425" tIns="91425" rIns="91425" bIns="91425" anchor="t" anchorCtr="0">
            <a:noAutofit/>
          </a:bodyPr>
          <a:lstStyle/>
          <a:p>
            <a:pPr marL="457189" lvl="1" rtl="0">
              <a:lnSpc>
                <a:spcPct val="90000"/>
              </a:lnSpc>
              <a:spcBef>
                <a:spcPts val="500"/>
              </a:spcBef>
              <a:spcAft>
                <a:spcPts val="0"/>
              </a:spcAft>
              <a:buClr>
                <a:srgbClr val="003767"/>
              </a:buClr>
              <a:buSzPts val="2400"/>
            </a:pPr>
            <a:r>
              <a:rPr lang="en-US" sz="1800" dirty="0">
                <a:solidFill>
                  <a:srgbClr val="00B050"/>
                </a:solidFill>
                <a:latin typeface="Franklin Gothic"/>
                <a:ea typeface="Franklin Gothic"/>
                <a:cs typeface="Franklin Gothic"/>
                <a:sym typeface="Franklin Gothic"/>
              </a:rPr>
              <a:t>Road Map:</a:t>
            </a:r>
            <a:endParaRPr dirty="0"/>
          </a:p>
        </p:txBody>
      </p:sp>
      <p:sp>
        <p:nvSpPr>
          <p:cNvPr id="10"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1"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pic>
        <p:nvPicPr>
          <p:cNvPr id="1026" name="Picture 2">
            <a:extLst>
              <a:ext uri="{FF2B5EF4-FFF2-40B4-BE49-F238E27FC236}">
                <a16:creationId xmlns:a16="http://schemas.microsoft.com/office/drawing/2014/main" id="{5D728F42-34F8-477D-AC9C-9C9413DA8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486" y="1170139"/>
            <a:ext cx="3570208"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4</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27" name="Google Shape;103;p17"/>
          <p:cNvSpPr txBox="1"/>
          <p:nvPr/>
        </p:nvSpPr>
        <p:spPr>
          <a:xfrm>
            <a:off x="-254742" y="377421"/>
            <a:ext cx="6174550" cy="633846"/>
          </a:xfrm>
          <a:prstGeom prst="rect">
            <a:avLst/>
          </a:prstGeom>
          <a:noFill/>
          <a:ln>
            <a:noFill/>
          </a:ln>
        </p:spPr>
        <p:txBody>
          <a:bodyPr spcFirstLastPara="1" wrap="square" lIns="91425" tIns="91425" rIns="91425" bIns="91425" anchor="t" anchorCtr="0">
            <a:noAutofit/>
          </a:bodyPr>
          <a:lstStyle/>
          <a:p>
            <a:pPr marL="457189" lvl="1" rtl="0">
              <a:lnSpc>
                <a:spcPct val="90000"/>
              </a:lnSpc>
              <a:spcBef>
                <a:spcPts val="500"/>
              </a:spcBef>
              <a:spcAft>
                <a:spcPts val="0"/>
              </a:spcAft>
              <a:buClr>
                <a:srgbClr val="003767"/>
              </a:buClr>
              <a:buSzPts val="2400"/>
            </a:pPr>
            <a:endParaRPr lang="en-US" dirty="0"/>
          </a:p>
        </p:txBody>
      </p:sp>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22" name="Google Shape;176;p24"/>
          <p:cNvSpPr txBox="1"/>
          <p:nvPr/>
        </p:nvSpPr>
        <p:spPr>
          <a:xfrm>
            <a:off x="3086471" y="1095369"/>
            <a:ext cx="2514600"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700" dirty="0">
                <a:solidFill>
                  <a:srgbClr val="FFFFFF"/>
                </a:solidFill>
                <a:latin typeface="Franklin Gothic" panose="020B0604020202020204" charset="0"/>
              </a:rPr>
              <a:t>Food production</a:t>
            </a:r>
            <a:endParaRPr sz="1700" dirty="0"/>
          </a:p>
        </p:txBody>
      </p:sp>
      <p:sp>
        <p:nvSpPr>
          <p:cNvPr id="28" name="TextBox 27"/>
          <p:cNvSpPr txBox="1"/>
          <p:nvPr/>
        </p:nvSpPr>
        <p:spPr>
          <a:xfrm>
            <a:off x="578158" y="3637965"/>
            <a:ext cx="1930015" cy="276999"/>
          </a:xfrm>
          <a:prstGeom prst="rect">
            <a:avLst/>
          </a:prstGeom>
          <a:noFill/>
        </p:spPr>
        <p:txBody>
          <a:bodyPr wrap="square" rtlCol="0">
            <a:spAutoFit/>
          </a:bodyPr>
          <a:lstStyle/>
          <a:p>
            <a:pPr algn="ctr"/>
            <a:endParaRPr lang="en-US" sz="1200" dirty="0">
              <a:latin typeface="Franklin Gothic" panose="020B0604020202020204" charset="0"/>
            </a:endParaRPr>
          </a:p>
        </p:txBody>
      </p:sp>
      <p:sp>
        <p:nvSpPr>
          <p:cNvPr id="30" name="TextBox 29"/>
          <p:cNvSpPr txBox="1"/>
          <p:nvPr/>
        </p:nvSpPr>
        <p:spPr>
          <a:xfrm>
            <a:off x="3378764" y="2563944"/>
            <a:ext cx="2399736" cy="307777"/>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Franklin Gothic" panose="020B0604020202020204" charset="0"/>
            </a:endParaRPr>
          </a:p>
        </p:txBody>
      </p:sp>
      <p:pic>
        <p:nvPicPr>
          <p:cNvPr id="2" name="Picture 1">
            <a:extLst>
              <a:ext uri="{FF2B5EF4-FFF2-40B4-BE49-F238E27FC236}">
                <a16:creationId xmlns:a16="http://schemas.microsoft.com/office/drawing/2014/main" id="{574667AB-CB3C-4874-911D-1C4D2CA32804}"/>
              </a:ext>
            </a:extLst>
          </p:cNvPr>
          <p:cNvPicPr>
            <a:picLocks noChangeAspect="1"/>
          </p:cNvPicPr>
          <p:nvPr/>
        </p:nvPicPr>
        <p:blipFill>
          <a:blip r:embed="rId4"/>
          <a:stretch>
            <a:fillRect/>
          </a:stretch>
        </p:blipFill>
        <p:spPr>
          <a:xfrm>
            <a:off x="2334491" y="603552"/>
            <a:ext cx="3872345" cy="3546868"/>
          </a:xfrm>
          <a:prstGeom prst="rect">
            <a:avLst/>
          </a:prstGeom>
        </p:spPr>
      </p:pic>
      <p:sp>
        <p:nvSpPr>
          <p:cNvPr id="3" name="TextBox 2">
            <a:extLst>
              <a:ext uri="{FF2B5EF4-FFF2-40B4-BE49-F238E27FC236}">
                <a16:creationId xmlns:a16="http://schemas.microsoft.com/office/drawing/2014/main" id="{209E6DF9-5FB2-44A3-9057-596B0E45B2D6}"/>
              </a:ext>
            </a:extLst>
          </p:cNvPr>
          <p:cNvSpPr txBox="1"/>
          <p:nvPr/>
        </p:nvSpPr>
        <p:spPr>
          <a:xfrm rot="10800000" flipV="1">
            <a:off x="578158" y="4149677"/>
            <a:ext cx="6839911" cy="397032"/>
          </a:xfrm>
          <a:prstGeom prst="rect">
            <a:avLst/>
          </a:prstGeom>
          <a:noFill/>
        </p:spPr>
        <p:txBody>
          <a:bodyPr wrap="square" rtlCol="0">
            <a:spAutoFit/>
          </a:bodyPr>
          <a:lstStyle/>
          <a:p>
            <a:pPr marL="457189" lvl="1" algn="ctr">
              <a:lnSpc>
                <a:spcPct val="90000"/>
              </a:lnSpc>
              <a:spcBef>
                <a:spcPts val="500"/>
              </a:spcBef>
              <a:buClr>
                <a:srgbClr val="003767"/>
              </a:buClr>
              <a:buSzPts val="2400"/>
            </a:pPr>
            <a:r>
              <a:rPr lang="fr-FR" sz="1100"/>
              <a:t>Image: </a:t>
            </a:r>
            <a:r>
              <a:rPr lang="fr-FR" sz="1100">
                <a:hlinkClick r:id="rId5"/>
              </a:rPr>
              <a:t>https://www.chlpi.org/wp-content/uploads/2013/12/good-food-good-laws_toolkit-10.23.2017.pdf</a:t>
            </a:r>
            <a:endParaRPr lang="fr-FR" sz="1100" dirty="0"/>
          </a:p>
        </p:txBody>
      </p:sp>
    </p:spTree>
    <p:extLst>
      <p:ext uri="{BB962C8B-B14F-4D97-AF65-F5344CB8AC3E}">
        <p14:creationId xmlns:p14="http://schemas.microsoft.com/office/powerpoint/2010/main" val="320305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5</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4">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a:t>
            </a:r>
            <a:endParaRPr sz="2000" dirty="0"/>
          </a:p>
        </p:txBody>
      </p:sp>
      <p:sp>
        <p:nvSpPr>
          <p:cNvPr id="19" name="Google Shape;103;p17"/>
          <p:cNvSpPr txBox="1"/>
          <p:nvPr/>
        </p:nvSpPr>
        <p:spPr>
          <a:xfrm>
            <a:off x="-245217" y="120305"/>
            <a:ext cx="9055842" cy="4050412"/>
          </a:xfrm>
          <a:prstGeom prst="rect">
            <a:avLst/>
          </a:prstGeom>
          <a:noFill/>
          <a:ln>
            <a:noFill/>
          </a:ln>
        </p:spPr>
        <p:txBody>
          <a:bodyPr spcFirstLastPara="1" wrap="square" lIns="91425" tIns="91425" rIns="91425" bIns="91425" anchor="t" anchorCtr="0">
            <a:noAutofit/>
          </a:bodyPr>
          <a:lstStyle/>
          <a:p>
            <a:pPr marL="457189" lvl="1" rtl="0">
              <a:lnSpc>
                <a:spcPct val="90000"/>
              </a:lnSpc>
              <a:spcBef>
                <a:spcPts val="500"/>
              </a:spcBef>
              <a:spcAft>
                <a:spcPts val="0"/>
              </a:spcAft>
              <a:buClr>
                <a:srgbClr val="003767"/>
              </a:buClr>
              <a:buSzPts val="2400"/>
            </a:pPr>
            <a:r>
              <a:rPr lang="en-US" sz="1800" dirty="0">
                <a:solidFill>
                  <a:srgbClr val="00B050"/>
                </a:solidFill>
                <a:latin typeface="Franklin Gothic"/>
                <a:sym typeface="Franklin Gothic"/>
              </a:rPr>
              <a:t>Municipal Plans</a:t>
            </a:r>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p:txBody>
      </p:sp>
      <p:graphicFrame>
        <p:nvGraphicFramePr>
          <p:cNvPr id="3" name="Object 2">
            <a:extLst>
              <a:ext uri="{FF2B5EF4-FFF2-40B4-BE49-F238E27FC236}">
                <a16:creationId xmlns:a16="http://schemas.microsoft.com/office/drawing/2014/main" id="{DC3F41F4-FBBC-41FA-B23E-ABA6325C943D}"/>
              </a:ext>
            </a:extLst>
          </p:cNvPr>
          <p:cNvGraphicFramePr>
            <a:graphicFrameLocks noChangeAspect="1"/>
          </p:cNvGraphicFramePr>
          <p:nvPr>
            <p:extLst>
              <p:ext uri="{D42A27DB-BD31-4B8C-83A1-F6EECF244321}">
                <p14:modId xmlns:p14="http://schemas.microsoft.com/office/powerpoint/2010/main" val="2146232847"/>
              </p:ext>
            </p:extLst>
          </p:nvPr>
        </p:nvGraphicFramePr>
        <p:xfrm>
          <a:off x="2551578" y="411627"/>
          <a:ext cx="4944096" cy="3884095"/>
        </p:xfrm>
        <a:graphic>
          <a:graphicData uri="http://schemas.openxmlformats.org/presentationml/2006/ole">
            <mc:AlternateContent xmlns:mc="http://schemas.openxmlformats.org/markup-compatibility/2006">
              <mc:Choice xmlns:v="urn:schemas-microsoft-com:vml" Requires="v">
                <p:oleObj spid="_x0000_s8212" name="Bitmap Image" r:id="rId5" imgW="4057560" imgH="3187800" progId="Paint.Picture">
                  <p:embed/>
                </p:oleObj>
              </mc:Choice>
              <mc:Fallback>
                <p:oleObj name="Bitmap Image" r:id="rId5" imgW="4057560" imgH="3187800" progId="Paint.Picture">
                  <p:embed/>
                  <p:pic>
                    <p:nvPicPr>
                      <p:cNvPr id="0" name=""/>
                      <p:cNvPicPr/>
                      <p:nvPr/>
                    </p:nvPicPr>
                    <p:blipFill>
                      <a:blip r:embed="rId6"/>
                      <a:stretch>
                        <a:fillRect/>
                      </a:stretch>
                    </p:blipFill>
                    <p:spPr>
                      <a:xfrm>
                        <a:off x="2551578" y="411627"/>
                        <a:ext cx="4944096" cy="3884095"/>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62216D0-618F-4DAB-89E6-BEEBAF3A0AD5}"/>
              </a:ext>
            </a:extLst>
          </p:cNvPr>
          <p:cNvSpPr txBox="1"/>
          <p:nvPr/>
        </p:nvSpPr>
        <p:spPr>
          <a:xfrm>
            <a:off x="2604680" y="4313017"/>
            <a:ext cx="4837892" cy="253916"/>
          </a:xfrm>
          <a:prstGeom prst="rect">
            <a:avLst/>
          </a:prstGeom>
          <a:noFill/>
        </p:spPr>
        <p:txBody>
          <a:bodyPr wrap="square" rtlCol="0">
            <a:spAutoFit/>
          </a:bodyPr>
          <a:lstStyle/>
          <a:p>
            <a:pPr algn="ctr"/>
            <a:r>
              <a:rPr lang="en-US" sz="1050" dirty="0"/>
              <a:t>Image: Agency of Commerce and Community Development</a:t>
            </a:r>
          </a:p>
        </p:txBody>
      </p:sp>
    </p:spTree>
    <p:extLst>
      <p:ext uri="{BB962C8B-B14F-4D97-AF65-F5344CB8AC3E}">
        <p14:creationId xmlns:p14="http://schemas.microsoft.com/office/powerpoint/2010/main" val="249888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6</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a:t>
            </a:r>
            <a:endParaRPr sz="2000" dirty="0"/>
          </a:p>
        </p:txBody>
      </p:sp>
      <p:sp>
        <p:nvSpPr>
          <p:cNvPr id="19" name="Google Shape;103;p17"/>
          <p:cNvSpPr txBox="1"/>
          <p:nvPr/>
        </p:nvSpPr>
        <p:spPr>
          <a:xfrm>
            <a:off x="-273792" y="87271"/>
            <a:ext cx="9055842" cy="618331"/>
          </a:xfrm>
          <a:prstGeom prst="rect">
            <a:avLst/>
          </a:prstGeom>
          <a:noFill/>
          <a:ln>
            <a:noFill/>
          </a:ln>
        </p:spPr>
        <p:txBody>
          <a:bodyPr spcFirstLastPara="1" wrap="square" lIns="91425" tIns="91425" rIns="91425" bIns="91425" anchor="t" anchorCtr="0">
            <a:noAutofit/>
          </a:bodyPr>
          <a:lstStyle/>
          <a:p>
            <a:pPr marL="457189" lvl="1" rtl="0">
              <a:lnSpc>
                <a:spcPct val="90000"/>
              </a:lnSpc>
              <a:spcBef>
                <a:spcPts val="500"/>
              </a:spcBef>
              <a:spcAft>
                <a:spcPts val="0"/>
              </a:spcAft>
              <a:buClr>
                <a:srgbClr val="003767"/>
              </a:buClr>
              <a:buSzPts val="2400"/>
            </a:pPr>
            <a:r>
              <a:rPr lang="en-US" sz="1800" dirty="0">
                <a:solidFill>
                  <a:srgbClr val="00B050"/>
                </a:solidFill>
                <a:latin typeface="Franklin Gothic"/>
                <a:sym typeface="Franklin Gothic"/>
              </a:rPr>
              <a:t>Zoning </a:t>
            </a:r>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p:txBody>
      </p:sp>
      <p:pic>
        <p:nvPicPr>
          <p:cNvPr id="2" name="Picture 1">
            <a:extLst>
              <a:ext uri="{FF2B5EF4-FFF2-40B4-BE49-F238E27FC236}">
                <a16:creationId xmlns:a16="http://schemas.microsoft.com/office/drawing/2014/main" id="{81FF08FE-4DAE-4E27-AD83-73EC7ECA65C5}"/>
              </a:ext>
            </a:extLst>
          </p:cNvPr>
          <p:cNvPicPr>
            <a:picLocks noChangeAspect="1"/>
          </p:cNvPicPr>
          <p:nvPr/>
        </p:nvPicPr>
        <p:blipFill>
          <a:blip r:embed="rId4"/>
          <a:stretch>
            <a:fillRect/>
          </a:stretch>
        </p:blipFill>
        <p:spPr>
          <a:xfrm>
            <a:off x="647700" y="1404937"/>
            <a:ext cx="7848600" cy="2333625"/>
          </a:xfrm>
          <a:prstGeom prst="rect">
            <a:avLst/>
          </a:prstGeom>
        </p:spPr>
      </p:pic>
      <p:sp>
        <p:nvSpPr>
          <p:cNvPr id="3" name="TextBox 2">
            <a:extLst>
              <a:ext uri="{FF2B5EF4-FFF2-40B4-BE49-F238E27FC236}">
                <a16:creationId xmlns:a16="http://schemas.microsoft.com/office/drawing/2014/main" id="{09BF1FDA-4345-4FB7-AAD6-2D214F8FCF4A}"/>
              </a:ext>
            </a:extLst>
          </p:cNvPr>
          <p:cNvSpPr txBox="1"/>
          <p:nvPr/>
        </p:nvSpPr>
        <p:spPr>
          <a:xfrm>
            <a:off x="1344446" y="3693622"/>
            <a:ext cx="6293711" cy="415498"/>
          </a:xfrm>
          <a:prstGeom prst="rect">
            <a:avLst/>
          </a:prstGeom>
          <a:noFill/>
        </p:spPr>
        <p:txBody>
          <a:bodyPr wrap="none" rtlCol="0">
            <a:spAutoFit/>
          </a:bodyPr>
          <a:lstStyle/>
          <a:p>
            <a:pPr algn="ctr"/>
            <a:r>
              <a:rPr lang="fr-FR" sz="1050" dirty="0"/>
              <a:t>Image: </a:t>
            </a:r>
            <a:r>
              <a:rPr lang="fr-FR" sz="1050" dirty="0">
                <a:hlinkClick r:id="rId5"/>
              </a:rPr>
              <a:t>https://www.chlpi.org/wp-content/uploads/2013/12/good-food-good-laws_toolkit-10.23.2017.pdf</a:t>
            </a:r>
            <a:endParaRPr lang="fr-FR" sz="1050" dirty="0"/>
          </a:p>
          <a:p>
            <a:pPr algn="ctr"/>
            <a:endParaRPr lang="en-US" sz="1050" dirty="0"/>
          </a:p>
        </p:txBody>
      </p:sp>
    </p:spTree>
    <p:extLst>
      <p:ext uri="{BB962C8B-B14F-4D97-AF65-F5344CB8AC3E}">
        <p14:creationId xmlns:p14="http://schemas.microsoft.com/office/powerpoint/2010/main" val="218648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7</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a:t>
            </a:r>
            <a:endParaRPr sz="2000" dirty="0"/>
          </a:p>
        </p:txBody>
      </p:sp>
      <p:sp>
        <p:nvSpPr>
          <p:cNvPr id="19" name="Google Shape;103;p17"/>
          <p:cNvSpPr txBox="1"/>
          <p:nvPr/>
        </p:nvSpPr>
        <p:spPr>
          <a:xfrm>
            <a:off x="-314325" y="94774"/>
            <a:ext cx="3445700" cy="539700"/>
          </a:xfrm>
          <a:prstGeom prst="rect">
            <a:avLst/>
          </a:prstGeom>
          <a:noFill/>
          <a:ln>
            <a:noFill/>
          </a:ln>
        </p:spPr>
        <p:txBody>
          <a:bodyPr spcFirstLastPara="1" wrap="square" lIns="91425" tIns="91425" rIns="91425" bIns="91425" anchor="t" anchorCtr="0">
            <a:noAutofit/>
          </a:bodyPr>
          <a:lstStyle/>
          <a:p>
            <a:pPr marL="457189" lvl="1" rtl="0">
              <a:lnSpc>
                <a:spcPct val="90000"/>
              </a:lnSpc>
              <a:spcBef>
                <a:spcPts val="500"/>
              </a:spcBef>
              <a:spcAft>
                <a:spcPts val="0"/>
              </a:spcAft>
              <a:buClr>
                <a:srgbClr val="003767"/>
              </a:buClr>
              <a:buSzPts val="2400"/>
            </a:pPr>
            <a:r>
              <a:rPr lang="en-US" sz="1800" dirty="0">
                <a:solidFill>
                  <a:srgbClr val="00B050"/>
                </a:solidFill>
                <a:latin typeface="Franklin Gothic"/>
                <a:sym typeface="Franklin Gothic"/>
              </a:rPr>
              <a:t>Zoning and Agriculture</a:t>
            </a:r>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a:p>
            <a:pPr marL="457189" lvl="1" rtl="0">
              <a:lnSpc>
                <a:spcPct val="90000"/>
              </a:lnSpc>
              <a:spcBef>
                <a:spcPts val="500"/>
              </a:spcBef>
              <a:spcAft>
                <a:spcPts val="0"/>
              </a:spcAft>
              <a:buClr>
                <a:srgbClr val="003767"/>
              </a:buClr>
              <a:buSzPts val="2400"/>
            </a:pPr>
            <a:endParaRPr lang="en-US" dirty="0"/>
          </a:p>
        </p:txBody>
      </p:sp>
      <p:pic>
        <p:nvPicPr>
          <p:cNvPr id="6146" name="Picture 2" descr="brown and white church">
            <a:extLst>
              <a:ext uri="{FF2B5EF4-FFF2-40B4-BE49-F238E27FC236}">
                <a16:creationId xmlns:a16="http://schemas.microsoft.com/office/drawing/2014/main" id="{CCE0DB4B-707E-4DB9-9618-72FAB5915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910" y="852022"/>
            <a:ext cx="2128396" cy="30843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E83537-C3A2-4F03-88CD-537AE1343E3C}"/>
              </a:ext>
            </a:extLst>
          </p:cNvPr>
          <p:cNvSpPr txBox="1"/>
          <p:nvPr/>
        </p:nvSpPr>
        <p:spPr>
          <a:xfrm>
            <a:off x="6144910" y="3981540"/>
            <a:ext cx="2305050" cy="577081"/>
          </a:xfrm>
          <a:prstGeom prst="rect">
            <a:avLst/>
          </a:prstGeom>
          <a:noFill/>
        </p:spPr>
        <p:txBody>
          <a:bodyPr wrap="square" rtlCol="0">
            <a:spAutoFit/>
          </a:bodyPr>
          <a:lstStyle/>
          <a:p>
            <a:r>
              <a:rPr lang="en-US" sz="1050" dirty="0"/>
              <a:t>Image: </a:t>
            </a:r>
            <a:r>
              <a:rPr lang="en-US" sz="1050" dirty="0">
                <a:hlinkClick r:id="rId5"/>
              </a:rPr>
              <a:t>https://unsplash.com/photos/PFhr2ppR9mY</a:t>
            </a:r>
            <a:endParaRPr lang="en-US" sz="1050" dirty="0"/>
          </a:p>
        </p:txBody>
      </p:sp>
      <p:sp>
        <p:nvSpPr>
          <p:cNvPr id="4" name="TextBox 3">
            <a:extLst>
              <a:ext uri="{FF2B5EF4-FFF2-40B4-BE49-F238E27FC236}">
                <a16:creationId xmlns:a16="http://schemas.microsoft.com/office/drawing/2014/main" id="{3ECF266F-98FD-42FB-AAFE-9998593E53A2}"/>
              </a:ext>
            </a:extLst>
          </p:cNvPr>
          <p:cNvSpPr txBox="1"/>
          <p:nvPr/>
        </p:nvSpPr>
        <p:spPr>
          <a:xfrm>
            <a:off x="512674" y="2068726"/>
            <a:ext cx="5402352" cy="830997"/>
          </a:xfrm>
          <a:prstGeom prst="rect">
            <a:avLst/>
          </a:prstGeom>
          <a:noFill/>
        </p:spPr>
        <p:txBody>
          <a:bodyPr wrap="square" rtlCol="0">
            <a:spAutoFit/>
          </a:bodyPr>
          <a:lstStyle/>
          <a:p>
            <a:r>
              <a:rPr lang="en-US" sz="1600" dirty="0">
                <a:latin typeface="Franklin Gothic" panose="020B0604020202020204" charset="0"/>
              </a:rPr>
              <a:t>Unfortunately, zoning codes frequently restrict or prohibit agricultural activities, especially in residentially zoned areas which decreases people's autonomy to grow their own food.</a:t>
            </a:r>
          </a:p>
        </p:txBody>
      </p:sp>
    </p:spTree>
    <p:extLst>
      <p:ext uri="{BB962C8B-B14F-4D97-AF65-F5344CB8AC3E}">
        <p14:creationId xmlns:p14="http://schemas.microsoft.com/office/powerpoint/2010/main" val="377283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8</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4">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a:t>
            </a:r>
            <a:endParaRPr sz="2000" dirty="0"/>
          </a:p>
        </p:txBody>
      </p:sp>
      <p:sp>
        <p:nvSpPr>
          <p:cNvPr id="19" name="Google Shape;103;p17"/>
          <p:cNvSpPr txBox="1"/>
          <p:nvPr/>
        </p:nvSpPr>
        <p:spPr>
          <a:xfrm>
            <a:off x="-226167" y="52577"/>
            <a:ext cx="6174550" cy="633846"/>
          </a:xfrm>
          <a:prstGeom prst="rect">
            <a:avLst/>
          </a:prstGeom>
          <a:noFill/>
          <a:ln>
            <a:noFill/>
          </a:ln>
        </p:spPr>
        <p:txBody>
          <a:bodyPr spcFirstLastPara="1" wrap="square" lIns="91425" tIns="91425" rIns="91425" bIns="91425" anchor="t" anchorCtr="0">
            <a:noAutofit/>
          </a:bodyPr>
          <a:lstStyle/>
          <a:p>
            <a:pPr marL="457189" lvl="1" rtl="0">
              <a:lnSpc>
                <a:spcPct val="90000"/>
              </a:lnSpc>
              <a:spcBef>
                <a:spcPts val="500"/>
              </a:spcBef>
              <a:spcAft>
                <a:spcPts val="0"/>
              </a:spcAft>
              <a:buClr>
                <a:srgbClr val="003767"/>
              </a:buClr>
              <a:buSzPts val="2400"/>
            </a:pPr>
            <a:r>
              <a:rPr lang="en-US" sz="1800" dirty="0">
                <a:solidFill>
                  <a:srgbClr val="00B050"/>
                </a:solidFill>
                <a:latin typeface="Franklin Gothic"/>
                <a:sym typeface="Franklin Gothic"/>
              </a:rPr>
              <a:t>Zoning’s Impact on Marginalized Communities</a:t>
            </a:r>
          </a:p>
          <a:p>
            <a:pPr marL="457189" lvl="1" rtl="0">
              <a:lnSpc>
                <a:spcPct val="90000"/>
              </a:lnSpc>
              <a:spcBef>
                <a:spcPts val="500"/>
              </a:spcBef>
              <a:spcAft>
                <a:spcPts val="0"/>
              </a:spcAft>
              <a:buClr>
                <a:srgbClr val="003767"/>
              </a:buClr>
              <a:buSzPts val="2400"/>
            </a:pPr>
            <a:endParaRPr dirty="0"/>
          </a:p>
        </p:txBody>
      </p:sp>
      <p:graphicFrame>
        <p:nvGraphicFramePr>
          <p:cNvPr id="2" name="Object 1">
            <a:extLst>
              <a:ext uri="{FF2B5EF4-FFF2-40B4-BE49-F238E27FC236}">
                <a16:creationId xmlns:a16="http://schemas.microsoft.com/office/drawing/2014/main" id="{1A0B3425-B629-4D53-929D-A546130B1620}"/>
              </a:ext>
            </a:extLst>
          </p:cNvPr>
          <p:cNvGraphicFramePr>
            <a:graphicFrameLocks noChangeAspect="1"/>
          </p:cNvGraphicFramePr>
          <p:nvPr>
            <p:extLst>
              <p:ext uri="{D42A27DB-BD31-4B8C-83A1-F6EECF244321}">
                <p14:modId xmlns:p14="http://schemas.microsoft.com/office/powerpoint/2010/main" val="2555587193"/>
              </p:ext>
            </p:extLst>
          </p:nvPr>
        </p:nvGraphicFramePr>
        <p:xfrm>
          <a:off x="730663" y="1385455"/>
          <a:ext cx="7736949" cy="2389352"/>
        </p:xfrm>
        <a:graphic>
          <a:graphicData uri="http://schemas.openxmlformats.org/presentationml/2006/ole">
            <mc:AlternateContent xmlns:mc="http://schemas.openxmlformats.org/markup-compatibility/2006">
              <mc:Choice xmlns:v="urn:schemas-microsoft-com:vml" Requires="v">
                <p:oleObj spid="_x0000_s3095" name="Bitmap Image" r:id="rId5" imgW="6045120" imgH="1866960" progId="Paint.Picture">
                  <p:embed/>
                </p:oleObj>
              </mc:Choice>
              <mc:Fallback>
                <p:oleObj name="Bitmap Image" r:id="rId5" imgW="6045120" imgH="1866960" progId="Paint.Picture">
                  <p:embed/>
                  <p:pic>
                    <p:nvPicPr>
                      <p:cNvPr id="0" name=""/>
                      <p:cNvPicPr/>
                      <p:nvPr/>
                    </p:nvPicPr>
                    <p:blipFill>
                      <a:blip r:embed="rId6"/>
                      <a:stretch>
                        <a:fillRect/>
                      </a:stretch>
                    </p:blipFill>
                    <p:spPr>
                      <a:xfrm>
                        <a:off x="730663" y="1385455"/>
                        <a:ext cx="7736949" cy="238935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9F99206B-40D3-44EB-91A2-4B1AE16FCA85}"/>
              </a:ext>
            </a:extLst>
          </p:cNvPr>
          <p:cNvSpPr txBox="1"/>
          <p:nvPr/>
        </p:nvSpPr>
        <p:spPr>
          <a:xfrm>
            <a:off x="954527" y="3817694"/>
            <a:ext cx="7179823" cy="253916"/>
          </a:xfrm>
          <a:prstGeom prst="rect">
            <a:avLst/>
          </a:prstGeom>
          <a:noFill/>
        </p:spPr>
        <p:txBody>
          <a:bodyPr wrap="square" rtlCol="0">
            <a:spAutoFit/>
          </a:bodyPr>
          <a:lstStyle/>
          <a:p>
            <a:r>
              <a:rPr lang="en-US" sz="1050" u="sng" dirty="0">
                <a:solidFill>
                  <a:schemeClr val="tx1"/>
                </a:solidFill>
                <a:hlinkClick r:id="rId7">
                  <a:extLst>
                    <a:ext uri="{A12FA001-AC4F-418D-AE19-62706E023703}">
                      <ahyp:hlinkClr xmlns:ahyp="http://schemas.microsoft.com/office/drawing/2018/hyperlinkcolor" val="tx"/>
                    </a:ext>
                  </a:extLst>
                </a:hlinkClick>
              </a:rPr>
              <a:t>Image: </a:t>
            </a:r>
            <a:r>
              <a:rPr lang="en-US" sz="1050" dirty="0">
                <a:solidFill>
                  <a:srgbClr val="0097A7"/>
                </a:solidFill>
                <a:hlinkClick r:id="rId7">
                  <a:extLst>
                    <a:ext uri="{A12FA001-AC4F-418D-AE19-62706E023703}">
                      <ahyp:hlinkClr xmlns:ahyp="http://schemas.microsoft.com/office/drawing/2018/hyperlinkcolor" val="tx"/>
                    </a:ext>
                  </a:extLst>
                </a:hlinkClick>
              </a:rPr>
              <a:t>https://www.theguardian.com/cities/2018/feb/21/roads-nowhere-infrastructure-american-inequality</a:t>
            </a:r>
            <a:endParaRPr lang="en-US" sz="1050" dirty="0"/>
          </a:p>
        </p:txBody>
      </p:sp>
    </p:spTree>
    <p:extLst>
      <p:ext uri="{BB962C8B-B14F-4D97-AF65-F5344CB8AC3E}">
        <p14:creationId xmlns:p14="http://schemas.microsoft.com/office/powerpoint/2010/main" val="106219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4603825"/>
            <a:ext cx="9144000" cy="539700"/>
          </a:xfrm>
          <a:prstGeom prst="rect">
            <a:avLst/>
          </a:prstGeom>
          <a:solidFill>
            <a:srgbClr val="00AA4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01" name="Google Shape;101;p17"/>
          <p:cNvSpPr txBox="1"/>
          <p:nvPr/>
        </p:nvSpPr>
        <p:spPr>
          <a:xfrm>
            <a:off x="6400800" y="4691129"/>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000">
                <a:solidFill>
                  <a:srgbClr val="FFFFFF"/>
                </a:solidFill>
                <a:latin typeface="Franklin Gothic"/>
                <a:ea typeface="Franklin Gothic"/>
                <a:cs typeface="Franklin Gothic"/>
                <a:sym typeface="Franklin Gothic"/>
              </a:rPr>
              <a:t>9</a:t>
            </a:fld>
            <a:endParaRPr sz="1000" dirty="0">
              <a:solidFill>
                <a:srgbClr val="FFFFFF"/>
              </a:solidFill>
              <a:latin typeface="Franklin Gothic"/>
              <a:ea typeface="Franklin Gothic"/>
              <a:cs typeface="Franklin Gothic"/>
              <a:sym typeface="Franklin Gothic"/>
            </a:endParaRPr>
          </a:p>
        </p:txBody>
      </p:sp>
      <p:pic>
        <p:nvPicPr>
          <p:cNvPr id="104" name="Google Shape;104;p17"/>
          <p:cNvPicPr preferRelativeResize="0"/>
          <p:nvPr/>
        </p:nvPicPr>
        <p:blipFill>
          <a:blip r:embed="rId3">
            <a:alphaModFix/>
          </a:blip>
          <a:stretch>
            <a:fillRect/>
          </a:stretch>
        </p:blipFill>
        <p:spPr>
          <a:xfrm>
            <a:off x="6927025" y="0"/>
            <a:ext cx="2216975" cy="739000"/>
          </a:xfrm>
          <a:prstGeom prst="rect">
            <a:avLst/>
          </a:prstGeom>
          <a:noFill/>
          <a:ln>
            <a:noFill/>
          </a:ln>
        </p:spPr>
      </p:pic>
      <p:sp>
        <p:nvSpPr>
          <p:cNvPr id="12" name="Google Shape;176;p24"/>
          <p:cNvSpPr txBox="1"/>
          <p:nvPr/>
        </p:nvSpPr>
        <p:spPr>
          <a:xfrm>
            <a:off x="154682" y="4677610"/>
            <a:ext cx="7483475" cy="75723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www.vermontlaw.edu/cafs</a:t>
            </a:r>
            <a:endParaRPr sz="2000" dirty="0"/>
          </a:p>
        </p:txBody>
      </p:sp>
      <p:sp>
        <p:nvSpPr>
          <p:cNvPr id="13" name="Google Shape;176;p24"/>
          <p:cNvSpPr txBox="1"/>
          <p:nvPr/>
        </p:nvSpPr>
        <p:spPr>
          <a:xfrm>
            <a:off x="954527" y="4677609"/>
            <a:ext cx="7483475"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2000" dirty="0">
                <a:solidFill>
                  <a:srgbClr val="FFFFFF"/>
                </a:solidFill>
                <a:latin typeface="Franklin Gothic" panose="020B0604020202020204" charset="0"/>
              </a:rPr>
              <a:t>@</a:t>
            </a:r>
            <a:r>
              <a:rPr lang="en-US" sz="2000" dirty="0" err="1">
                <a:solidFill>
                  <a:srgbClr val="FFFFFF"/>
                </a:solidFill>
                <a:latin typeface="Franklin Gothic" panose="020B0604020202020204" charset="0"/>
              </a:rPr>
              <a:t>CAFScenter</a:t>
            </a:r>
            <a:endParaRPr sz="2000" dirty="0"/>
          </a:p>
        </p:txBody>
      </p:sp>
      <p:sp>
        <p:nvSpPr>
          <p:cNvPr id="18" name="Google Shape;176;p24"/>
          <p:cNvSpPr txBox="1"/>
          <p:nvPr/>
        </p:nvSpPr>
        <p:spPr>
          <a:xfrm>
            <a:off x="0" y="1083048"/>
            <a:ext cx="2296836" cy="75723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FFFFFF"/>
              </a:buClr>
              <a:buSzPts val="2800"/>
              <a:buFont typeface="Arial"/>
              <a:buNone/>
            </a:pPr>
            <a:r>
              <a:rPr lang="en-US" sz="1800" dirty="0">
                <a:solidFill>
                  <a:srgbClr val="FFFFFF"/>
                </a:solidFill>
                <a:latin typeface="Franklin Gothic" panose="020B0604020202020204" charset="0"/>
              </a:rPr>
              <a:t>Food access</a:t>
            </a:r>
            <a:endParaRPr sz="2000" dirty="0"/>
          </a:p>
        </p:txBody>
      </p:sp>
      <p:sp>
        <p:nvSpPr>
          <p:cNvPr id="19" name="Google Shape;103;p17"/>
          <p:cNvSpPr txBox="1"/>
          <p:nvPr/>
        </p:nvSpPr>
        <p:spPr>
          <a:xfrm>
            <a:off x="-264267" y="29870"/>
            <a:ext cx="6174550" cy="633846"/>
          </a:xfrm>
          <a:prstGeom prst="rect">
            <a:avLst/>
          </a:prstGeom>
          <a:noFill/>
          <a:ln>
            <a:noFill/>
          </a:ln>
        </p:spPr>
        <p:txBody>
          <a:bodyPr spcFirstLastPara="1" wrap="square" lIns="91425" tIns="91425" rIns="91425" bIns="91425" anchor="t" anchorCtr="0">
            <a:noAutofit/>
          </a:bodyPr>
          <a:lstStyle/>
          <a:p>
            <a:pPr marL="457189" lvl="1" rtl="0">
              <a:lnSpc>
                <a:spcPct val="90000"/>
              </a:lnSpc>
              <a:spcBef>
                <a:spcPts val="500"/>
              </a:spcBef>
              <a:spcAft>
                <a:spcPts val="0"/>
              </a:spcAft>
              <a:buClr>
                <a:srgbClr val="003767"/>
              </a:buClr>
              <a:buSzPts val="2400"/>
            </a:pPr>
            <a:r>
              <a:rPr lang="en-US" sz="1800" dirty="0">
                <a:solidFill>
                  <a:srgbClr val="00B050"/>
                </a:solidFill>
                <a:latin typeface="Franklin Gothic"/>
                <a:sym typeface="Franklin Gothic"/>
              </a:rPr>
              <a:t>Zoning’s Impact on Marginalized Communities</a:t>
            </a:r>
          </a:p>
          <a:p>
            <a:pPr marL="457189" lvl="1" rtl="0">
              <a:lnSpc>
                <a:spcPct val="90000"/>
              </a:lnSpc>
              <a:spcBef>
                <a:spcPts val="500"/>
              </a:spcBef>
              <a:spcAft>
                <a:spcPts val="0"/>
              </a:spcAft>
              <a:buClr>
                <a:srgbClr val="003767"/>
              </a:buClr>
              <a:buSzPts val="2400"/>
            </a:pPr>
            <a:endParaRPr dirty="0"/>
          </a:p>
        </p:txBody>
      </p:sp>
      <p:pic>
        <p:nvPicPr>
          <p:cNvPr id="3" name="Picture 2">
            <a:extLst>
              <a:ext uri="{FF2B5EF4-FFF2-40B4-BE49-F238E27FC236}">
                <a16:creationId xmlns:a16="http://schemas.microsoft.com/office/drawing/2014/main" id="{FC78D5EC-73C1-4FA5-9AAF-4CB991C85499}"/>
              </a:ext>
            </a:extLst>
          </p:cNvPr>
          <p:cNvPicPr>
            <a:picLocks noChangeAspect="1"/>
          </p:cNvPicPr>
          <p:nvPr/>
        </p:nvPicPr>
        <p:blipFill>
          <a:blip r:embed="rId4"/>
          <a:stretch>
            <a:fillRect/>
          </a:stretch>
        </p:blipFill>
        <p:spPr>
          <a:xfrm>
            <a:off x="1814512" y="906040"/>
            <a:ext cx="4900613" cy="3331420"/>
          </a:xfrm>
          <a:prstGeom prst="rect">
            <a:avLst/>
          </a:prstGeom>
        </p:spPr>
      </p:pic>
      <p:sp>
        <p:nvSpPr>
          <p:cNvPr id="5" name="TextBox 4">
            <a:extLst>
              <a:ext uri="{FF2B5EF4-FFF2-40B4-BE49-F238E27FC236}">
                <a16:creationId xmlns:a16="http://schemas.microsoft.com/office/drawing/2014/main" id="{0DAABEC6-2063-4DA5-A728-FE6090270C2A}"/>
              </a:ext>
            </a:extLst>
          </p:cNvPr>
          <p:cNvSpPr txBox="1"/>
          <p:nvPr/>
        </p:nvSpPr>
        <p:spPr>
          <a:xfrm>
            <a:off x="1409700" y="4152786"/>
            <a:ext cx="7579618" cy="246221"/>
          </a:xfrm>
          <a:prstGeom prst="rect">
            <a:avLst/>
          </a:prstGeom>
          <a:noFill/>
        </p:spPr>
        <p:txBody>
          <a:bodyPr wrap="square" rtlCol="0">
            <a:spAutoFit/>
          </a:bodyPr>
          <a:lstStyle/>
          <a:p>
            <a:r>
              <a:rPr lang="en-US" sz="1000" dirty="0"/>
              <a:t>Image: </a:t>
            </a:r>
            <a:r>
              <a:rPr lang="en-US" sz="1000" dirty="0">
                <a:hlinkClick r:id="rId5"/>
              </a:rPr>
              <a:t>https://www.patientnavigatortraining.org/chronic_disease/module1/2_healthdisparityexamples.htm</a:t>
            </a:r>
            <a:endParaRPr lang="en-US" sz="1000" dirty="0"/>
          </a:p>
        </p:txBody>
      </p:sp>
    </p:spTree>
    <p:extLst>
      <p:ext uri="{BB962C8B-B14F-4D97-AF65-F5344CB8AC3E}">
        <p14:creationId xmlns:p14="http://schemas.microsoft.com/office/powerpoint/2010/main" val="13076294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9701</TotalTime>
  <Words>2198</Words>
  <Application>Microsoft Office PowerPoint</Application>
  <PresentationFormat>On-screen Show (16:9)</PresentationFormat>
  <Paragraphs>247</Paragraphs>
  <Slides>19</Slides>
  <Notes>19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Franklin Gothic</vt:lpstr>
      <vt:lpstr>Simple Light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Spiegel</dc:creator>
  <cp:lastModifiedBy>Whitney Shields</cp:lastModifiedBy>
  <cp:revision>113</cp:revision>
  <dcterms:modified xsi:type="dcterms:W3CDTF">2020-04-05T14:47:11Z</dcterms:modified>
</cp:coreProperties>
</file>